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8288000" cy="10287000"/>
  <p:notesSz cx="6858000" cy="9144000"/>
  <p:embeddedFontLst>
    <p:embeddedFont>
      <p:font typeface="Arial Bold" panose="020B0704020202020204" pitchFamily="34" charset="0"/>
      <p:regular r:id="rId56"/>
      <p:bold r:id="rId57"/>
    </p:embeddedFont>
    <p:embeddedFont>
      <p:font typeface="Arial Bold Italics" panose="020B0604020202020204" charset="0"/>
      <p:regular r:id="rId58"/>
    </p:embeddedFont>
    <p:embeddedFont>
      <p:font typeface="Arial Italics" panose="020B0604020202020204" charset="0"/>
      <p:regular r:id="rId59"/>
    </p:embeddedFont>
    <p:embeddedFont>
      <p:font typeface="Arimo" panose="020B0604020202020204" charset="0"/>
      <p:regular r:id="rId60"/>
    </p:embeddedFont>
    <p:embeddedFont>
      <p:font typeface="Arimo Bold" panose="020B0604020202020204" charset="0"/>
      <p:regular r:id="rId61"/>
    </p:embeddedFont>
    <p:embeddedFont>
      <p:font typeface="Canva Sans" panose="020B0604020202020204" charset="0"/>
      <p:regular r:id="rId62"/>
    </p:embeddedFont>
    <p:embeddedFont>
      <p:font typeface="Canva Sans Bold" panose="020B0604020202020204" charset="0"/>
      <p:regular r:id="rId63"/>
    </p:embeddedFont>
    <p:embeddedFont>
      <p:font typeface="Gagalin" panose="020B0604020202020204" charset="0"/>
      <p:regular r:id="rId64"/>
    </p:embeddedFont>
    <p:embeddedFont>
      <p:font typeface="Roboto" panose="02000000000000000000" pitchFamily="2" charset="0"/>
      <p:regular r:id="rId65"/>
    </p:embeddedFont>
    <p:embeddedFont>
      <p:font typeface="Roboto Bold" panose="02000000000000000000"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 CheckWin(): Check if the grid is filled by the same player vertically, horizontally or diagonally</a:t>
            </a:r>
          </a:p>
          <a:p>
            <a:endParaRPr lang="en-US"/>
          </a:p>
          <a:p>
            <a:r>
              <a:rPr lang="en-US"/>
              <a:t>- CheckDraw(): check if there is an empty grid. If yes, return false. If all grids are filled and there is no winner, return true.</a:t>
            </a:r>
          </a:p>
          <a:p>
            <a:endParaRPr lang="en-US"/>
          </a:p>
          <a:p>
            <a:r>
              <a:rPr lang="en-US"/>
              <a:t>- HandlePlayerTurn(): Handles the player moves, button clicks, winning animation, sound effects and change the current player after player has made a move.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slides</a:t>
            </a:r>
          </a:p>
          <a:p>
            <a:r>
              <a:rPr lang="en-US"/>
              <a:t>‹#›Script</a:t>
            </a:r>
          </a:p>
          <a:p>
            <a:r>
              <a:rPr lang="en-US"/>
              <a:t>Thank you, Jian Xin, for your contributions. Hi Prof Lawrence, I’m Terence, and I’m here to share my contributions to this project. My work can be summarized into three main areas: Minimax, the Hint System, and Report Writing. Each of these areas highlights specific tasks and innovations I brought to the project.</a:t>
            </a:r>
          </a:p>
          <a:p>
            <a:endParaRPr lang="en-US"/>
          </a:p>
          <a:p>
            <a:r>
              <a:rPr lang="en-US"/>
              <a:t>Starting with Minimax:</a:t>
            </a:r>
          </a:p>
          <a:p>
            <a:r>
              <a:rPr lang="en-US"/>
              <a:t>In addition to implementing the full Minimax algorithm, I designed a depth-limited version of Minimax to introduce suboptimal moves. </a:t>
            </a:r>
          </a:p>
          <a:p>
            <a:endParaRPr lang="en-US"/>
          </a:p>
          <a:p>
            <a:r>
              <a:rPr lang="en-US"/>
              <a:t>I also optimized the Minimax algorithm by integrating Alpha-Beta Pruning. </a:t>
            </a:r>
          </a:p>
          <a:p>
            <a:endParaRPr lang="en-US"/>
          </a:p>
          <a:p>
            <a:r>
              <a:rPr lang="en-US"/>
              <a:t>Next, the Hint System:</a:t>
            </a:r>
          </a:p>
          <a:p>
            <a:r>
              <a:rPr lang="en-US"/>
              <a:t>I developed a dynamic hint system designed to assist players during gameplay. The system is tailored for both single-player and two-player modes, ensuring that hints remain helpful and fair in all game scenarios. </a:t>
            </a:r>
          </a:p>
          <a:p>
            <a:endParaRPr lang="en-US"/>
          </a:p>
          <a:p>
            <a:r>
              <a:rPr lang="en-US"/>
              <a:t>Lastly, Report Writing:</a:t>
            </a:r>
          </a:p>
          <a:p>
            <a:r>
              <a:rPr lang="en-US"/>
              <a:t>I contributed to documenting the system in detail, ensuring clarity and ease of understanding. My focus was on providing clear explanations for the implementation of Minimax, Alpha-Beta Pruning, and the Hint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‹#›Script</a:t>
            </a:r>
          </a:p>
          <a:p>
            <a:r>
              <a:rPr lang="en-US"/>
              <a:t>Minimax algorithm</a:t>
            </a:r>
          </a:p>
          <a:p>
            <a:endParaRPr lang="en-US"/>
          </a:p>
          <a:p>
            <a:r>
              <a:rPr lang="en-US"/>
              <a:t>Maximizing player which is the AI: Selects the move with the maximum score.</a:t>
            </a:r>
          </a:p>
          <a:p>
            <a:r>
              <a:rPr lang="en-US"/>
              <a:t>Minimizing player who is playing against Ai: Selects the move with the minimum score.</a:t>
            </a:r>
          </a:p>
          <a:p>
            <a:endParaRPr lang="en-US"/>
          </a:p>
          <a:p>
            <a:r>
              <a:rPr lang="en-US"/>
              <a:t>Explores all possible game states until terminal states (win, lose, or draw).</a:t>
            </a:r>
          </a:p>
          <a:p>
            <a:endParaRPr lang="en-US"/>
          </a:p>
          <a:p>
            <a:r>
              <a:rPr lang="en-US"/>
              <a:t>Assumes optimal moves by both players (maximizer and minimizer). if player did not play optimally, it will still be in the algorithms' favour</a:t>
            </a:r>
          </a:p>
          <a:p>
            <a:endParaRPr lang="en-US"/>
          </a:p>
          <a:p>
            <a:r>
              <a:rPr lang="en-US"/>
              <a:t>Returns the best possible outcome for the current player.</a:t>
            </a:r>
          </a:p>
          <a:p>
            <a:endParaRPr lang="en-US"/>
          </a:p>
          <a:p>
            <a:r>
              <a:rPr lang="en-US"/>
              <a:t>How It Works:</a:t>
            </a:r>
          </a:p>
          <a:p>
            <a:r>
              <a:rPr lang="en-US"/>
              <a:t>Generate Game Tree: Construct all potential moves and outcomes.</a:t>
            </a:r>
          </a:p>
          <a:p>
            <a:r>
              <a:rPr lang="en-US"/>
              <a:t>Evaluate Terminal Nodes: Assign scores (+10, -10, 0).</a:t>
            </a:r>
          </a:p>
          <a:p>
            <a:r>
              <a:rPr lang="en-US"/>
              <a:t>Backpropagate Values: Compute values for intermediate states by propagating scores upward based on the turn (maximizer or minimizer).</a:t>
            </a:r>
          </a:p>
          <a:p>
            <a:endParaRPr lang="en-US"/>
          </a:p>
          <a:p>
            <a:r>
              <a:rPr lang="en-US"/>
              <a:t>Guarantees the optimal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‹#›Script</a:t>
            </a:r>
          </a:p>
          <a:p>
            <a:r>
              <a:rPr lang="en-US"/>
              <a:t>Limit Depth Search</a:t>
            </a:r>
          </a:p>
          <a:p>
            <a:r>
              <a:rPr lang="en-US"/>
              <a:t>as mentioned previously minimax will explore all possibilities which is impossible for player to win, introduce stress and unhappiness</a:t>
            </a:r>
          </a:p>
          <a:p>
            <a:endParaRPr lang="en-US"/>
          </a:p>
          <a:p>
            <a:endParaRPr lang="en-US"/>
          </a:p>
          <a:p>
            <a:r>
              <a:rPr lang="en-US"/>
              <a:t>Alpha-Beta</a:t>
            </a:r>
          </a:p>
          <a:p>
            <a:r>
              <a:rPr lang="en-US"/>
              <a:t> By pruning unnecessary branches, Alpha-Beta significantly reduces computational costs while preserving accuracy,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a:t>
            </a:r>
          </a:p>
          <a:p>
            <a:r>
              <a:rPr lang="en-US"/>
              <a:t>I have decided to implement a hint system to help the player get the best move</a:t>
            </a:r>
          </a:p>
          <a:p>
            <a:r>
              <a:rPr lang="en-US"/>
              <a:t>each player will only have 2 chances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Gaddiel’s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Terence’s slides</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Dataset: Trained with an 80:20 split of positive/negative moves, evaluated using accuracy metrics and confusion matrix.</a:t>
            </a:r>
          </a:p>
          <a:p>
            <a:endParaRPr lang="en-US"/>
          </a:p>
          <a:p>
            <a:r>
              <a:rPr lang="en-US"/>
              <a:t>Hint Feature: Suggests winning moves to guide users during gameplay.</a:t>
            </a:r>
          </a:p>
          <a:p>
            <a:endParaRPr lang="en-US"/>
          </a:p>
          <a:p>
            <a:r>
              <a:rPr lang="en-US"/>
              <a:t>Score Tracking: Monitors player progress to maintain a fun and educational experience.</a:t>
            </a:r>
          </a:p>
          <a:p>
            <a:endParaRPr lang="en-US"/>
          </a:p>
          <a:p>
            <a:r>
              <a:rPr lang="en-US"/>
              <a:t>Memory Efficiency: Optimized for smooth operation on resource-constrained IoT devices.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 Responsible for 3 main parts of the program, choosing and implementing the GUI, overall game structure and game logic</a:t>
            </a:r>
          </a:p>
          <a:p>
            <a:endParaRPr lang="en-US"/>
          </a:p>
          <a:p>
            <a:r>
              <a:rPr lang="en-US"/>
              <a:t>- Basically created a skeleton for the team to unleash their creativity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 Experiment the implementation of the library, including the compile command, utilising the documentations, and identifying the libraries to be included.</a:t>
            </a:r>
          </a:p>
          <a:p>
            <a:endParaRPr lang="en-US"/>
          </a:p>
          <a:p>
            <a:r>
              <a:rPr lang="en-US"/>
              <a:t>- Raylib was chosen for its lightweight and easy to use nature</a:t>
            </a:r>
          </a:p>
          <a:p>
            <a:endParaRPr lang="en-US"/>
          </a:p>
          <a:p>
            <a:r>
              <a:rPr lang="en-US"/>
              <a:t>- Many functions such as InitWindow() for initialising the GUI window and LoadSound() for loading sound files, were readily available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Explain y r thr init, update and draw for some functions </a:t>
            </a:r>
          </a:p>
          <a:p>
            <a:endParaRPr lang="en-US"/>
          </a:p>
          <a:p>
            <a:r>
              <a:rPr lang="en-US"/>
              <a:t>- Init Functions: to initialise objects, such as where the objects should appear, only called once</a:t>
            </a:r>
          </a:p>
          <a:p>
            <a:endParaRPr lang="en-US"/>
          </a:p>
          <a:p>
            <a:r>
              <a:rPr lang="en-US"/>
              <a:t>- Update Functions(): Defines the behaviour of the object, like falling or jumping.</a:t>
            </a:r>
          </a:p>
          <a:p>
            <a:endParaRPr lang="en-US"/>
          </a:p>
          <a:p>
            <a:r>
              <a:rPr lang="en-US"/>
              <a:t>- Draw Functions(): Actually renders the object.</a:t>
            </a:r>
          </a:p>
          <a:p>
            <a:endParaRPr lang="en-US"/>
          </a:p>
          <a:p>
            <a:r>
              <a:rPr lang="en-US"/>
              <a:t>- InitTitleWords(): Initialises the Tic-Tac-Toe title. </a:t>
            </a:r>
          </a:p>
          <a:p>
            <a:endParaRPr lang="en-US"/>
          </a:p>
          <a:p>
            <a:r>
              <a:rPr lang="en-US"/>
              <a:t>- InitSymbols(): Initialises the falling Xs and Os</a:t>
            </a:r>
          </a:p>
          <a:p>
            <a:endParaRPr lang="en-US"/>
          </a:p>
          <a:p>
            <a:r>
              <a:rPr lang="en-US"/>
              <a:t>- UpdateTitleWords(): Update the position of each title words, including '-', to make them jump 1 by 1.</a:t>
            </a:r>
          </a:p>
          <a:p>
            <a:endParaRPr lang="en-US"/>
          </a:p>
          <a:p>
            <a:r>
              <a:rPr lang="en-US"/>
              <a:t>- UpdateSymbols(): update the position of the symbols to make them fall while rotating 360 degrees</a:t>
            </a:r>
          </a:p>
          <a:p>
            <a:endParaRPr lang="en-US"/>
          </a:p>
          <a:p>
            <a:r>
              <a:rPr lang="en-US"/>
              <a:t>DrawMenu(): renders the menu like the mini tictactoe, which is done by alicia, and the buttons, and set the hover status of the buttons to false = no hover effects</a:t>
            </a:r>
          </a:p>
          <a:p>
            <a:endParaRPr lang="en-US"/>
          </a:p>
          <a:p>
            <a:r>
              <a:rPr lang="en-US"/>
              <a:t>Other Draw functions: renders the objects based on the positions the Update functions provided</a:t>
            </a:r>
          </a:p>
          <a:p>
            <a:endParaRPr lang="en-US"/>
          </a:p>
          <a:p>
            <a:r>
              <a:rPr lang="en-US"/>
              <a:t>I have also added sound effects which can be found out more in the program itself.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endParaRPr lang="en-US"/>
          </a:p>
          <a:p>
            <a:r>
              <a:rPr lang="en-US"/>
              <a:t>- InitGame(): Initialises the game interface such as resetting the grids, stop the sound effects, reset winner and hints.</a:t>
            </a:r>
          </a:p>
          <a:p>
            <a:endParaRPr lang="en-US"/>
          </a:p>
          <a:p>
            <a:r>
              <a:rPr lang="en-US"/>
              <a:t>- DrawGame(): Renders the interface such as the grid lines, buttons and turn indicator.</a:t>
            </a:r>
          </a:p>
          <a:p>
            <a:endParaRPr lang="en-US"/>
          </a:p>
          <a:p>
            <a:r>
              <a:rPr lang="en-US"/>
              <a:t>- UpdateGame(): Update the state after user click single or 2 players, and call respective functions such as HandlePlayerTurn() or AITurn()</a:t>
            </a:r>
          </a:p>
          <a:p>
            <a:endParaRPr lang="en-US"/>
          </a:p>
          <a:p>
            <a:r>
              <a:rPr lang="en-US"/>
              <a:t>- UpdateGameOver(): Handles the logic and interactions for game over screen such as processing button clicks and changing game state.</a:t>
            </a:r>
          </a:p>
          <a:p>
            <a:endParaRPr lang="en-US"/>
          </a:p>
          <a:p>
            <a:r>
              <a:rPr lang="en-US"/>
              <a:t>- HandleButtonHover(): Check if the button is hovered.</a:t>
            </a:r>
          </a:p>
          <a:p>
            <a:endParaRPr lang="en-US"/>
          </a:p>
          <a:p>
            <a:r>
              <a:rPr lang="en-US"/>
              <a:t>- RandomizeStartingPlayer(): uses GetRandomValue (0 to 1) from raylib, if returned 0, X start, else O start.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2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9.jpeg"/><Relationship Id="rId5" Type="http://schemas.openxmlformats.org/officeDocument/2006/relationships/image" Target="../media/image1.png"/><Relationship Id="rId10" Type="http://schemas.openxmlformats.org/officeDocument/2006/relationships/image" Target="../media/image63.jpeg"/><Relationship Id="rId4" Type="http://schemas.openxmlformats.org/officeDocument/2006/relationships/notesSlide" Target="../notesSlides/notesSlide53.xml"/><Relationship Id="rId9"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3" name="Freeform 3" descr="The Gilbert Scott Buildi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1127052" y="2504014"/>
            <a:ext cx="9761250" cy="1195197"/>
          </a:xfrm>
          <a:prstGeom prst="rect">
            <a:avLst/>
          </a:prstGeom>
        </p:spPr>
        <p:txBody>
          <a:bodyPr lIns="0" tIns="0" rIns="0" bIns="0" rtlCol="0" anchor="t">
            <a:spAutoFit/>
          </a:bodyPr>
          <a:lstStyle/>
          <a:p>
            <a:pPr algn="l">
              <a:lnSpc>
                <a:spcPts val="4374"/>
              </a:lnSpc>
            </a:pPr>
            <a:r>
              <a:rPr lang="en-US" sz="4050" b="1">
                <a:solidFill>
                  <a:srgbClr val="003865"/>
                </a:solidFill>
                <a:latin typeface="Arial Bold"/>
                <a:ea typeface="Arial Bold"/>
                <a:cs typeface="Arial Bold"/>
                <a:sym typeface="Arial Bold"/>
              </a:rPr>
              <a:t>INTERACTIVE TIC-TAC-TOE GAME WITH AI/ML FOR CHILDREN (GRP 8)</a:t>
            </a:r>
          </a:p>
        </p:txBody>
      </p:sp>
      <p:sp>
        <p:nvSpPr>
          <p:cNvPr id="7" name="TextBox 7"/>
          <p:cNvSpPr txBox="1"/>
          <p:nvPr/>
        </p:nvSpPr>
        <p:spPr>
          <a:xfrm>
            <a:off x="1127063" y="4276441"/>
            <a:ext cx="9610050" cy="2317242"/>
          </a:xfrm>
          <a:prstGeom prst="rect">
            <a:avLst/>
          </a:prstGeom>
        </p:spPr>
        <p:txBody>
          <a:bodyPr lIns="0" tIns="0" rIns="0" bIns="0" rtlCol="0" anchor="t">
            <a:spAutoFit/>
          </a:bodyPr>
          <a:lstStyle/>
          <a:p>
            <a:pPr algn="l">
              <a:lnSpc>
                <a:spcPts val="3564"/>
              </a:lnSpc>
            </a:pPr>
            <a:r>
              <a:rPr lang="en-US" sz="3300" b="1">
                <a:solidFill>
                  <a:srgbClr val="000000"/>
                </a:solidFill>
                <a:latin typeface="Arial Bold"/>
                <a:ea typeface="Arial Bold"/>
                <a:cs typeface="Arial Bold"/>
                <a:sym typeface="Arial Bold"/>
              </a:rPr>
              <a:t>2403453 (3070572L) Gaddiel Lim Kang Seng</a:t>
            </a:r>
          </a:p>
          <a:p>
            <a:pPr algn="l">
              <a:lnSpc>
                <a:spcPts val="3564"/>
              </a:lnSpc>
            </a:pPr>
            <a:r>
              <a:rPr lang="en-US" sz="3300" b="1">
                <a:solidFill>
                  <a:srgbClr val="000000"/>
                </a:solidFill>
                <a:latin typeface="Arial Bold"/>
                <a:ea typeface="Arial Bold"/>
                <a:cs typeface="Arial Bold"/>
                <a:sym typeface="Arial Bold"/>
              </a:rPr>
              <a:t>2401392 (3070649L) Sheila Lim Yann Tsern </a:t>
            </a:r>
          </a:p>
          <a:p>
            <a:pPr algn="l">
              <a:lnSpc>
                <a:spcPts val="3564"/>
              </a:lnSpc>
            </a:pPr>
            <a:r>
              <a:rPr lang="en-US" sz="3300" b="1">
                <a:solidFill>
                  <a:srgbClr val="000000"/>
                </a:solidFill>
                <a:latin typeface="Arial Bold"/>
                <a:ea typeface="Arial Bold"/>
                <a:cs typeface="Arial Bold"/>
                <a:sym typeface="Arial Bold"/>
              </a:rPr>
              <a:t>2401883 (3070672T) Tan Bing Kun Terence  </a:t>
            </a:r>
          </a:p>
          <a:p>
            <a:pPr algn="l">
              <a:lnSpc>
                <a:spcPts val="3564"/>
              </a:lnSpc>
            </a:pPr>
            <a:r>
              <a:rPr lang="en-US" sz="3300" b="1">
                <a:solidFill>
                  <a:srgbClr val="000000"/>
                </a:solidFill>
                <a:latin typeface="Arial Bold"/>
                <a:ea typeface="Arial Bold"/>
                <a:cs typeface="Arial Bold"/>
                <a:sym typeface="Arial Bold"/>
              </a:rPr>
              <a:t>2401421 (3070651T) Tan Jian Xin                   </a:t>
            </a:r>
          </a:p>
          <a:p>
            <a:pPr algn="l">
              <a:lnSpc>
                <a:spcPts val="3564"/>
              </a:lnSpc>
            </a:pPr>
            <a:r>
              <a:rPr lang="en-US" sz="3300" b="1">
                <a:solidFill>
                  <a:srgbClr val="000000"/>
                </a:solidFill>
                <a:latin typeface="Arial Bold"/>
                <a:ea typeface="Arial Bold"/>
                <a:cs typeface="Arial Bold"/>
                <a:sym typeface="Arial Bold"/>
              </a:rPr>
              <a:t>2401448 (3070653T) Tang Wei Shan Alicia    </a:t>
            </a:r>
          </a:p>
        </p:txBody>
      </p:sp>
      <p:sp>
        <p:nvSpPr>
          <p:cNvPr id="8" name="TextBox 8"/>
          <p:cNvSpPr txBox="1"/>
          <p:nvPr/>
        </p:nvSpPr>
        <p:spPr>
          <a:xfrm>
            <a:off x="3856650" y="609464"/>
            <a:ext cx="10283693" cy="1164336"/>
          </a:xfrm>
          <a:prstGeom prst="rect">
            <a:avLst/>
          </a:prstGeom>
        </p:spPr>
        <p:txBody>
          <a:bodyPr lIns="0" tIns="0" rIns="0" bIns="0" rtlCol="0" anchor="t">
            <a:spAutoFit/>
          </a:bodyPr>
          <a:lstStyle/>
          <a:p>
            <a:pPr algn="l">
              <a:lnSpc>
                <a:spcPts val="4211"/>
              </a:lnSpc>
            </a:pPr>
            <a:r>
              <a:rPr lang="en-US" sz="3899" b="1">
                <a:solidFill>
                  <a:srgbClr val="003865"/>
                </a:solidFill>
                <a:latin typeface="Arial Bold"/>
                <a:ea typeface="Arial Bold"/>
                <a:cs typeface="Arial Bold"/>
                <a:sym typeface="Arial Bold"/>
              </a:rPr>
              <a:t>CSC 1103 Programming Methodology </a:t>
            </a:r>
          </a:p>
          <a:p>
            <a:pPr algn="l">
              <a:lnSpc>
                <a:spcPts val="4211"/>
              </a:lnSpc>
            </a:pPr>
            <a:r>
              <a:rPr lang="en-US" sz="3899" b="1">
                <a:solidFill>
                  <a:srgbClr val="003865"/>
                </a:solidFill>
                <a:latin typeface="Arial Bold"/>
                <a:ea typeface="Arial Bold"/>
                <a:cs typeface="Arial Bold"/>
                <a:sym typeface="Arial Bold"/>
              </a:rPr>
              <a:t>Mini-Project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a:stretch>
          </a:blipFill>
        </p:spPr>
        <p:txBody>
          <a:bodyPr/>
          <a:lstStyle/>
          <a:p>
            <a:endParaRPr lang="en-SG"/>
          </a:p>
        </p:txBody>
      </p:sp>
      <p:sp>
        <p:nvSpPr>
          <p:cNvPr id="4" name="Freeform 4"/>
          <p:cNvSpPr/>
          <p:nvPr/>
        </p:nvSpPr>
        <p:spPr>
          <a:xfrm>
            <a:off x="10929044" y="1897331"/>
            <a:ext cx="2816159" cy="2825594"/>
          </a:xfrm>
          <a:custGeom>
            <a:avLst/>
            <a:gdLst/>
            <a:ahLst/>
            <a:cxnLst/>
            <a:rect l="l" t="t" r="r" b="b"/>
            <a:pathLst>
              <a:path w="2816159" h="2825594">
                <a:moveTo>
                  <a:pt x="0" y="0"/>
                </a:moveTo>
                <a:lnTo>
                  <a:pt x="2816159" y="0"/>
                </a:lnTo>
                <a:lnTo>
                  <a:pt x="2816159" y="2825594"/>
                </a:lnTo>
                <a:lnTo>
                  <a:pt x="0" y="2825594"/>
                </a:lnTo>
                <a:lnTo>
                  <a:pt x="0" y="0"/>
                </a:lnTo>
                <a:close/>
              </a:path>
            </a:pathLst>
          </a:custGeom>
          <a:blipFill>
            <a:blip r:embed="rId5"/>
            <a:stretch>
              <a:fillRect/>
            </a:stretch>
          </a:blipFill>
        </p:spPr>
        <p:txBody>
          <a:bodyPr/>
          <a:lstStyle/>
          <a:p>
            <a:endParaRPr lang="en-SG"/>
          </a:p>
        </p:txBody>
      </p:sp>
      <p:sp>
        <p:nvSpPr>
          <p:cNvPr id="5" name="Freeform 5"/>
          <p:cNvSpPr/>
          <p:nvPr/>
        </p:nvSpPr>
        <p:spPr>
          <a:xfrm>
            <a:off x="14135285" y="5171740"/>
            <a:ext cx="2844589" cy="2825594"/>
          </a:xfrm>
          <a:custGeom>
            <a:avLst/>
            <a:gdLst/>
            <a:ahLst/>
            <a:cxnLst/>
            <a:rect l="l" t="t" r="r" b="b"/>
            <a:pathLst>
              <a:path w="2844589" h="2825594">
                <a:moveTo>
                  <a:pt x="0" y="0"/>
                </a:moveTo>
                <a:lnTo>
                  <a:pt x="2844589" y="0"/>
                </a:lnTo>
                <a:lnTo>
                  <a:pt x="2844589" y="2825594"/>
                </a:lnTo>
                <a:lnTo>
                  <a:pt x="0" y="2825594"/>
                </a:lnTo>
                <a:lnTo>
                  <a:pt x="0" y="0"/>
                </a:lnTo>
                <a:close/>
              </a:path>
            </a:pathLst>
          </a:custGeom>
          <a:blipFill>
            <a:blip r:embed="rId6"/>
            <a:stretch>
              <a:fillRect/>
            </a:stretch>
          </a:blipFill>
        </p:spPr>
        <p:txBody>
          <a:bodyPr/>
          <a:lstStyle/>
          <a:p>
            <a:endParaRPr lang="en-SG"/>
          </a:p>
        </p:txBody>
      </p:sp>
      <p:sp>
        <p:nvSpPr>
          <p:cNvPr id="6" name="Freeform 6"/>
          <p:cNvSpPr/>
          <p:nvPr/>
        </p:nvSpPr>
        <p:spPr>
          <a:xfrm>
            <a:off x="10914876" y="5171740"/>
            <a:ext cx="2830327" cy="2825594"/>
          </a:xfrm>
          <a:custGeom>
            <a:avLst/>
            <a:gdLst/>
            <a:ahLst/>
            <a:cxnLst/>
            <a:rect l="l" t="t" r="r" b="b"/>
            <a:pathLst>
              <a:path w="2830327" h="2825594">
                <a:moveTo>
                  <a:pt x="0" y="0"/>
                </a:moveTo>
                <a:lnTo>
                  <a:pt x="2830327" y="0"/>
                </a:lnTo>
                <a:lnTo>
                  <a:pt x="2830327" y="2825594"/>
                </a:lnTo>
                <a:lnTo>
                  <a:pt x="0" y="2825594"/>
                </a:lnTo>
                <a:lnTo>
                  <a:pt x="0" y="0"/>
                </a:lnTo>
                <a:close/>
              </a:path>
            </a:pathLst>
          </a:custGeom>
          <a:blipFill>
            <a:blip r:embed="rId7"/>
            <a:stretch>
              <a:fillRect/>
            </a:stretch>
          </a:blipFill>
        </p:spPr>
        <p:txBody>
          <a:bodyPr/>
          <a:lstStyle/>
          <a:p>
            <a:endParaRPr lang="en-SG"/>
          </a:p>
        </p:txBody>
      </p:sp>
      <p:sp>
        <p:nvSpPr>
          <p:cNvPr id="9" name="TextBox 9"/>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Game Logic</a:t>
            </a:r>
          </a:p>
        </p:txBody>
      </p:sp>
      <p:sp>
        <p:nvSpPr>
          <p:cNvPr id="10" name="TextBox 10"/>
          <p:cNvSpPr txBox="1"/>
          <p:nvPr/>
        </p:nvSpPr>
        <p:spPr>
          <a:xfrm>
            <a:off x="3217069" y="4387070"/>
            <a:ext cx="4765923" cy="1540764"/>
          </a:xfrm>
          <a:prstGeom prst="rect">
            <a:avLst/>
          </a:prstGeom>
        </p:spPr>
        <p:txBody>
          <a:bodyPr lIns="0" tIns="0" rIns="0" bIns="0" rtlCol="0" anchor="t">
            <a:spAutoFit/>
          </a:bodyPr>
          <a:lstStyle/>
          <a:p>
            <a:pPr marL="777243" lvl="1" indent="-388622" algn="l">
              <a:lnSpc>
                <a:spcPts val="3888"/>
              </a:lnSpc>
              <a:buFont typeface="Arial"/>
              <a:buChar char="•"/>
            </a:pPr>
            <a:r>
              <a:rPr lang="en-US" sz="3600">
                <a:solidFill>
                  <a:srgbClr val="003A58"/>
                </a:solidFill>
                <a:latin typeface="Arial"/>
                <a:ea typeface="Arial"/>
                <a:cs typeface="Arial"/>
                <a:sym typeface="Arial"/>
              </a:rPr>
              <a:t>CheckWin()</a:t>
            </a:r>
          </a:p>
          <a:p>
            <a:pPr marL="777243" lvl="1" indent="-388622" algn="l">
              <a:lnSpc>
                <a:spcPts val="3888"/>
              </a:lnSpc>
              <a:buFont typeface="Arial"/>
              <a:buChar char="•"/>
            </a:pPr>
            <a:r>
              <a:rPr lang="en-US" sz="3600">
                <a:solidFill>
                  <a:srgbClr val="003A58"/>
                </a:solidFill>
                <a:latin typeface="Arial"/>
                <a:ea typeface="Arial"/>
                <a:cs typeface="Arial"/>
                <a:sym typeface="Arial"/>
              </a:rPr>
              <a:t>CheckDraw()</a:t>
            </a:r>
          </a:p>
          <a:p>
            <a:pPr marL="777243" lvl="1" indent="-388622" algn="l">
              <a:lnSpc>
                <a:spcPts val="3888"/>
              </a:lnSpc>
              <a:buFont typeface="Arial"/>
              <a:buChar char="•"/>
            </a:pPr>
            <a:r>
              <a:rPr lang="en-US" sz="3600">
                <a:solidFill>
                  <a:srgbClr val="003A58"/>
                </a:solidFill>
                <a:latin typeface="Arial"/>
                <a:ea typeface="Arial"/>
                <a:cs typeface="Arial"/>
                <a:sym typeface="Arial"/>
              </a:rPr>
              <a:t>HandlePlayerTurn()</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AutoShape 2"/>
          <p:cNvSpPr/>
          <p:nvPr/>
        </p:nvSpPr>
        <p:spPr>
          <a:xfrm flipV="1">
            <a:off x="8878200" y="5194251"/>
            <a:ext cx="0" cy="1349611"/>
          </a:xfrm>
          <a:prstGeom prst="line">
            <a:avLst/>
          </a:prstGeom>
          <a:ln w="38100" cap="flat">
            <a:solidFill>
              <a:srgbClr val="000000"/>
            </a:solidFill>
            <a:prstDash val="solid"/>
            <a:headEnd type="none" w="sm" len="sm"/>
            <a:tailEnd type="none" w="sm" len="sm"/>
          </a:ln>
        </p:spPr>
        <p:txBody>
          <a:bodyPr/>
          <a:lstStyle/>
          <a:p>
            <a:endParaRPr lang="en-SG"/>
          </a:p>
        </p:txBody>
      </p:sp>
      <p:sp>
        <p:nvSpPr>
          <p:cNvPr id="3" name="AutoShape 3"/>
          <p:cNvSpPr/>
          <p:nvPr/>
        </p:nvSpPr>
        <p:spPr>
          <a:xfrm flipH="1">
            <a:off x="3460051" y="5654381"/>
            <a:ext cx="19050" cy="889481"/>
          </a:xfrm>
          <a:prstGeom prst="line">
            <a:avLst/>
          </a:prstGeom>
          <a:ln w="38100" cap="flat">
            <a:solidFill>
              <a:srgbClr val="000000"/>
            </a:solidFill>
            <a:prstDash val="solid"/>
            <a:headEnd type="none" w="sm" len="sm"/>
            <a:tailEnd type="none" w="sm" len="sm"/>
          </a:ln>
        </p:spPr>
        <p:txBody>
          <a:bodyPr/>
          <a:lstStyle/>
          <a:p>
            <a:endParaRPr lang="en-SG"/>
          </a:p>
        </p:txBody>
      </p:sp>
      <p:sp>
        <p:nvSpPr>
          <p:cNvPr id="4" name="Freeform 4"/>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alphaModFix amt="32999"/>
            </a:blip>
            <a:stretch>
              <a:fillRect l="-1995" r="-6893"/>
            </a:stretch>
          </a:blipFill>
        </p:spPr>
        <p:txBody>
          <a:bodyPr/>
          <a:lstStyle/>
          <a:p>
            <a:endParaRPr lang="en-SG"/>
          </a:p>
        </p:txBody>
      </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AutoShape 6"/>
          <p:cNvSpPr/>
          <p:nvPr/>
        </p:nvSpPr>
        <p:spPr>
          <a:xfrm flipV="1">
            <a:off x="14316301" y="5656762"/>
            <a:ext cx="0" cy="3404536"/>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7" name="Group 7"/>
          <p:cNvGrpSpPr/>
          <p:nvPr/>
        </p:nvGrpSpPr>
        <p:grpSpPr>
          <a:xfrm>
            <a:off x="1689751" y="7532962"/>
            <a:ext cx="3540600" cy="989100"/>
            <a:chOff x="0" y="0"/>
            <a:chExt cx="4720800" cy="1318800"/>
          </a:xfrm>
        </p:grpSpPr>
        <p:sp>
          <p:nvSpPr>
            <p:cNvPr id="8" name="Freeform 8"/>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9" name="TextBox 9"/>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Imperfectness</a:t>
              </a:r>
            </a:p>
          </p:txBody>
        </p:sp>
      </p:grpSp>
      <p:grpSp>
        <p:nvGrpSpPr>
          <p:cNvPr id="10" name="Group 10"/>
          <p:cNvGrpSpPr/>
          <p:nvPr/>
        </p:nvGrpSpPr>
        <p:grpSpPr>
          <a:xfrm>
            <a:off x="7107900" y="6543862"/>
            <a:ext cx="3540600" cy="989100"/>
            <a:chOff x="0" y="0"/>
            <a:chExt cx="4720800" cy="1318800"/>
          </a:xfrm>
        </p:grpSpPr>
        <p:sp>
          <p:nvSpPr>
            <p:cNvPr id="11" name="Freeform 11"/>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12" name="TextBox 12"/>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Hint System</a:t>
              </a:r>
            </a:p>
          </p:txBody>
        </p:sp>
      </p:grpSp>
      <p:grpSp>
        <p:nvGrpSpPr>
          <p:cNvPr id="13" name="Group 13"/>
          <p:cNvGrpSpPr/>
          <p:nvPr/>
        </p:nvGrpSpPr>
        <p:grpSpPr>
          <a:xfrm>
            <a:off x="7107900" y="4205175"/>
            <a:ext cx="3540600" cy="989100"/>
            <a:chOff x="0" y="0"/>
            <a:chExt cx="4720800" cy="1318800"/>
          </a:xfrm>
        </p:grpSpPr>
        <p:sp>
          <p:nvSpPr>
            <p:cNvPr id="14" name="Freeform 14"/>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15" name="TextBox 15"/>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Me</a:t>
              </a:r>
            </a:p>
          </p:txBody>
        </p:sp>
      </p:grpSp>
      <p:sp>
        <p:nvSpPr>
          <p:cNvPr id="16" name="AutoShape 16"/>
          <p:cNvSpPr/>
          <p:nvPr/>
        </p:nvSpPr>
        <p:spPr>
          <a:xfrm>
            <a:off x="3460051" y="5654381"/>
            <a:ext cx="10837200" cy="0"/>
          </a:xfrm>
          <a:prstGeom prst="line">
            <a:avLst/>
          </a:prstGeom>
          <a:ln w="38100" cap="flat">
            <a:solidFill>
              <a:srgbClr val="000000"/>
            </a:solidFill>
            <a:prstDash val="solid"/>
            <a:headEnd type="none" w="sm" len="sm"/>
            <a:tailEnd type="none" w="sm" len="sm"/>
          </a:ln>
        </p:spPr>
        <p:txBody>
          <a:bodyPr/>
          <a:lstStyle/>
          <a:p>
            <a:endParaRPr lang="en-SG"/>
          </a:p>
        </p:txBody>
      </p:sp>
      <p:sp>
        <p:nvSpPr>
          <p:cNvPr id="17" name="Freeform 17"/>
          <p:cNvSpPr/>
          <p:nvPr/>
        </p:nvSpPr>
        <p:spPr>
          <a:xfrm rot="-5400000">
            <a:off x="7842965" y="1399190"/>
            <a:ext cx="2071371" cy="3540600"/>
          </a:xfrm>
          <a:custGeom>
            <a:avLst/>
            <a:gdLst/>
            <a:ahLst/>
            <a:cxnLst/>
            <a:rect l="l" t="t" r="r" b="b"/>
            <a:pathLst>
              <a:path w="2071371" h="3540600">
                <a:moveTo>
                  <a:pt x="0" y="0"/>
                </a:moveTo>
                <a:lnTo>
                  <a:pt x="2071371" y="0"/>
                </a:lnTo>
                <a:lnTo>
                  <a:pt x="2071371" y="3540599"/>
                </a:lnTo>
                <a:lnTo>
                  <a:pt x="0" y="3540599"/>
                </a:lnTo>
                <a:lnTo>
                  <a:pt x="0" y="0"/>
                </a:lnTo>
                <a:close/>
              </a:path>
            </a:pathLst>
          </a:custGeom>
          <a:blipFill>
            <a:blip r:embed="rId5"/>
            <a:stretch>
              <a:fillRect l="-40394" r="-51662" b="-110674"/>
            </a:stretch>
          </a:blipFill>
        </p:spPr>
        <p:txBody>
          <a:bodyPr/>
          <a:lstStyle/>
          <a:p>
            <a:endParaRPr lang="en-SG"/>
          </a:p>
        </p:txBody>
      </p:sp>
      <p:grpSp>
        <p:nvGrpSpPr>
          <p:cNvPr id="18" name="Group 18"/>
          <p:cNvGrpSpPr/>
          <p:nvPr/>
        </p:nvGrpSpPr>
        <p:grpSpPr>
          <a:xfrm>
            <a:off x="12505875" y="6543862"/>
            <a:ext cx="3540600" cy="989100"/>
            <a:chOff x="0" y="0"/>
            <a:chExt cx="4720800" cy="1318800"/>
          </a:xfrm>
        </p:grpSpPr>
        <p:sp>
          <p:nvSpPr>
            <p:cNvPr id="19" name="Freeform 19"/>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20" name="TextBox 20"/>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Report</a:t>
              </a:r>
            </a:p>
          </p:txBody>
        </p:sp>
      </p:grpSp>
      <p:grpSp>
        <p:nvGrpSpPr>
          <p:cNvPr id="21" name="Group 21"/>
          <p:cNvGrpSpPr/>
          <p:nvPr/>
        </p:nvGrpSpPr>
        <p:grpSpPr>
          <a:xfrm>
            <a:off x="1689751" y="6543862"/>
            <a:ext cx="3540600" cy="989100"/>
            <a:chOff x="0" y="0"/>
            <a:chExt cx="4720800" cy="1318800"/>
          </a:xfrm>
        </p:grpSpPr>
        <p:sp>
          <p:nvSpPr>
            <p:cNvPr id="22" name="Freeform 22"/>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23" name="TextBox 23"/>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Minimax</a:t>
              </a:r>
            </a:p>
          </p:txBody>
        </p:sp>
      </p:grpSp>
      <p:grpSp>
        <p:nvGrpSpPr>
          <p:cNvPr id="24" name="Group 24"/>
          <p:cNvGrpSpPr/>
          <p:nvPr/>
        </p:nvGrpSpPr>
        <p:grpSpPr>
          <a:xfrm>
            <a:off x="1708801" y="8522062"/>
            <a:ext cx="3540600" cy="989100"/>
            <a:chOff x="0" y="0"/>
            <a:chExt cx="4720800" cy="1318800"/>
          </a:xfrm>
        </p:grpSpPr>
        <p:sp>
          <p:nvSpPr>
            <p:cNvPr id="25" name="Freeform 25"/>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26" name="TextBox 26"/>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Alpha-Beta Pruning</a:t>
              </a:r>
            </a:p>
          </p:txBody>
        </p:sp>
      </p:grpSp>
      <p:grpSp>
        <p:nvGrpSpPr>
          <p:cNvPr id="27" name="Group 27"/>
          <p:cNvGrpSpPr/>
          <p:nvPr/>
        </p:nvGrpSpPr>
        <p:grpSpPr>
          <a:xfrm>
            <a:off x="12505875" y="7532962"/>
            <a:ext cx="3540600" cy="989100"/>
            <a:chOff x="0" y="0"/>
            <a:chExt cx="4720800" cy="1318800"/>
          </a:xfrm>
        </p:grpSpPr>
        <p:sp>
          <p:nvSpPr>
            <p:cNvPr id="28" name="Freeform 28"/>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29" name="TextBox 29"/>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2.5 Hint System</a:t>
              </a:r>
            </a:p>
          </p:txBody>
        </p:sp>
      </p:grpSp>
      <p:grpSp>
        <p:nvGrpSpPr>
          <p:cNvPr id="30" name="Group 30"/>
          <p:cNvGrpSpPr/>
          <p:nvPr/>
        </p:nvGrpSpPr>
        <p:grpSpPr>
          <a:xfrm>
            <a:off x="12505875" y="8522063"/>
            <a:ext cx="3540600" cy="1115244"/>
            <a:chOff x="0" y="0"/>
            <a:chExt cx="4720800" cy="1486991"/>
          </a:xfrm>
        </p:grpSpPr>
        <p:sp>
          <p:nvSpPr>
            <p:cNvPr id="31" name="Freeform 31"/>
            <p:cNvSpPr/>
            <p:nvPr/>
          </p:nvSpPr>
          <p:spPr>
            <a:xfrm>
              <a:off x="0" y="0"/>
              <a:ext cx="4720844" cy="1486955"/>
            </a:xfrm>
            <a:custGeom>
              <a:avLst/>
              <a:gdLst/>
              <a:ahLst/>
              <a:cxnLst/>
              <a:rect l="l" t="t" r="r" b="b"/>
              <a:pathLst>
                <a:path w="4720844" h="1486955">
                  <a:moveTo>
                    <a:pt x="0" y="743478"/>
                  </a:moveTo>
                  <a:cubicBezTo>
                    <a:pt x="0" y="332933"/>
                    <a:pt x="295275" y="0"/>
                    <a:pt x="659384" y="0"/>
                  </a:cubicBezTo>
                  <a:lnTo>
                    <a:pt x="4061460" y="0"/>
                  </a:lnTo>
                  <a:cubicBezTo>
                    <a:pt x="4425696" y="0"/>
                    <a:pt x="4720844" y="332933"/>
                    <a:pt x="4720844" y="743478"/>
                  </a:cubicBezTo>
                  <a:cubicBezTo>
                    <a:pt x="4720844" y="1154023"/>
                    <a:pt x="4425569" y="1486955"/>
                    <a:pt x="4061460" y="1486955"/>
                  </a:cubicBezTo>
                  <a:lnTo>
                    <a:pt x="659384" y="1486955"/>
                  </a:lnTo>
                  <a:cubicBezTo>
                    <a:pt x="295275" y="1486955"/>
                    <a:pt x="0" y="1154166"/>
                    <a:pt x="0" y="743478"/>
                  </a:cubicBezTo>
                  <a:close/>
                </a:path>
              </a:pathLst>
            </a:custGeom>
            <a:solidFill>
              <a:srgbClr val="00A5C2"/>
            </a:solidFill>
          </p:spPr>
          <p:txBody>
            <a:bodyPr/>
            <a:lstStyle/>
            <a:p>
              <a:endParaRPr lang="en-SG"/>
            </a:p>
          </p:txBody>
        </p:sp>
        <p:sp>
          <p:nvSpPr>
            <p:cNvPr id="32" name="TextBox 32"/>
            <p:cNvSpPr txBox="1"/>
            <p:nvPr/>
          </p:nvSpPr>
          <p:spPr>
            <a:xfrm>
              <a:off x="0" y="-19050"/>
              <a:ext cx="4720800" cy="1506041"/>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8, 10.1, 10.2 Minimax</a:t>
              </a:r>
            </a:p>
          </p:txBody>
        </p:sp>
      </p:grpSp>
      <p:grpSp>
        <p:nvGrpSpPr>
          <p:cNvPr id="33" name="Group 33"/>
          <p:cNvGrpSpPr/>
          <p:nvPr/>
        </p:nvGrpSpPr>
        <p:grpSpPr>
          <a:xfrm>
            <a:off x="7191429" y="7532962"/>
            <a:ext cx="3540600" cy="989100"/>
            <a:chOff x="0" y="0"/>
            <a:chExt cx="4720800" cy="1318800"/>
          </a:xfrm>
        </p:grpSpPr>
        <p:sp>
          <p:nvSpPr>
            <p:cNvPr id="34" name="Freeform 34"/>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35" name="TextBox 35"/>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Single Player</a:t>
              </a:r>
            </a:p>
          </p:txBody>
        </p:sp>
      </p:grpSp>
      <p:grpSp>
        <p:nvGrpSpPr>
          <p:cNvPr id="36" name="Group 36"/>
          <p:cNvGrpSpPr/>
          <p:nvPr/>
        </p:nvGrpSpPr>
        <p:grpSpPr>
          <a:xfrm>
            <a:off x="7191429" y="8522063"/>
            <a:ext cx="3540600" cy="989100"/>
            <a:chOff x="0" y="0"/>
            <a:chExt cx="4720800" cy="1318800"/>
          </a:xfrm>
        </p:grpSpPr>
        <p:sp>
          <p:nvSpPr>
            <p:cNvPr id="37" name="Freeform 37"/>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38" name="TextBox 38"/>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Two Player</a:t>
              </a:r>
            </a:p>
          </p:txBody>
        </p:sp>
      </p:grpSp>
      <p:sp>
        <p:nvSpPr>
          <p:cNvPr id="41" name="TextBox 41"/>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Tan Bing Kun Terence (2401883)</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alphaModFix amt="32999"/>
            </a:blip>
            <a:stretch>
              <a:fillRect l="-1995" r="-6893"/>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9144000" y="2274973"/>
            <a:ext cx="8582237" cy="5827889"/>
          </a:xfrm>
          <a:custGeom>
            <a:avLst/>
            <a:gdLst/>
            <a:ahLst/>
            <a:cxnLst/>
            <a:rect l="l" t="t" r="r" b="b"/>
            <a:pathLst>
              <a:path w="8582237" h="5827889">
                <a:moveTo>
                  <a:pt x="0" y="0"/>
                </a:moveTo>
                <a:lnTo>
                  <a:pt x="8582237" y="0"/>
                </a:lnTo>
                <a:lnTo>
                  <a:pt x="8582237" y="5827889"/>
                </a:lnTo>
                <a:lnTo>
                  <a:pt x="0" y="5827889"/>
                </a:lnTo>
                <a:lnTo>
                  <a:pt x="0" y="0"/>
                </a:lnTo>
                <a:close/>
              </a:path>
            </a:pathLst>
          </a:custGeom>
          <a:blipFill>
            <a:blip r:embed="rId5">
              <a:alphaModFix amt="82000"/>
            </a:blip>
            <a:stretch>
              <a:fillRect l="-9694"/>
            </a:stretch>
          </a:blipFill>
        </p:spPr>
        <p:txBody>
          <a:bodyPr/>
          <a:lstStyle/>
          <a:p>
            <a:endParaRPr lang="en-SG"/>
          </a:p>
        </p:txBody>
      </p:sp>
      <p:sp>
        <p:nvSpPr>
          <p:cNvPr id="7" name="TextBox 7"/>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Tan Bing Kun Terence (2401883)</a:t>
            </a:r>
          </a:p>
        </p:txBody>
      </p:sp>
      <p:sp>
        <p:nvSpPr>
          <p:cNvPr id="8" name="TextBox 8"/>
          <p:cNvSpPr txBox="1"/>
          <p:nvPr/>
        </p:nvSpPr>
        <p:spPr>
          <a:xfrm>
            <a:off x="1028700" y="2549787"/>
            <a:ext cx="7845017" cy="6010275"/>
          </a:xfrm>
          <a:prstGeom prst="rect">
            <a:avLst/>
          </a:prstGeom>
        </p:spPr>
        <p:txBody>
          <a:bodyPr lIns="0" tIns="0" rIns="0" bIns="0" rtlCol="0" anchor="t">
            <a:spAutoFit/>
          </a:bodyPr>
          <a:lstStyle/>
          <a:p>
            <a:pPr algn="l">
              <a:lnSpc>
                <a:spcPts val="3600"/>
              </a:lnSpc>
            </a:pPr>
            <a:r>
              <a:rPr lang="en-US" sz="3000">
                <a:solidFill>
                  <a:srgbClr val="003865"/>
                </a:solidFill>
                <a:latin typeface="Arial"/>
                <a:ea typeface="Arial"/>
                <a:cs typeface="Arial"/>
                <a:sym typeface="Arial"/>
              </a:rPr>
              <a:t>Minimax Algorithm</a:t>
            </a:r>
          </a:p>
          <a:p>
            <a:pPr marL="647700" lvl="1" indent="-323850" algn="l">
              <a:lnSpc>
                <a:spcPts val="3600"/>
              </a:lnSpc>
              <a:buFont typeface="Arial"/>
              <a:buChar char="•"/>
            </a:pPr>
            <a:r>
              <a:rPr lang="en-US" sz="3000">
                <a:solidFill>
                  <a:srgbClr val="003865"/>
                </a:solidFill>
                <a:latin typeface="Arial"/>
                <a:ea typeface="Arial"/>
                <a:cs typeface="Arial"/>
                <a:sym typeface="Arial"/>
              </a:rPr>
              <a:t>Maximizing Player (AI)</a:t>
            </a:r>
          </a:p>
          <a:p>
            <a:pPr marL="647700" lvl="1" indent="-323850" algn="l">
              <a:lnSpc>
                <a:spcPts val="3600"/>
              </a:lnSpc>
              <a:buFont typeface="Arial"/>
              <a:buChar char="•"/>
            </a:pPr>
            <a:r>
              <a:rPr lang="en-US" sz="3000">
                <a:solidFill>
                  <a:srgbClr val="003865"/>
                </a:solidFill>
                <a:latin typeface="Arial"/>
                <a:ea typeface="Arial"/>
                <a:cs typeface="Arial"/>
                <a:sym typeface="Arial"/>
              </a:rPr>
              <a:t>Minimizing Player (Player)</a:t>
            </a:r>
          </a:p>
          <a:p>
            <a:pPr marL="647700" lvl="1" indent="-323850" algn="l">
              <a:lnSpc>
                <a:spcPts val="3600"/>
              </a:lnSpc>
              <a:buFont typeface="Arial"/>
              <a:buChar char="•"/>
            </a:pPr>
            <a:r>
              <a:rPr lang="en-US" sz="3000">
                <a:solidFill>
                  <a:srgbClr val="003865"/>
                </a:solidFill>
                <a:latin typeface="Arial"/>
                <a:ea typeface="Arial"/>
                <a:cs typeface="Arial"/>
                <a:sym typeface="Arial"/>
              </a:rPr>
              <a:t>Runs on a depth first search algorithm</a:t>
            </a:r>
          </a:p>
          <a:p>
            <a:pPr marL="647700" lvl="1" indent="-323850" algn="l">
              <a:lnSpc>
                <a:spcPts val="3600"/>
              </a:lnSpc>
              <a:buFont typeface="Arial"/>
              <a:buChar char="•"/>
            </a:pPr>
            <a:r>
              <a:rPr lang="en-US" sz="3000">
                <a:solidFill>
                  <a:srgbClr val="003865"/>
                </a:solidFill>
                <a:latin typeface="Arial"/>
                <a:ea typeface="Arial"/>
                <a:cs typeface="Arial"/>
                <a:sym typeface="Arial"/>
              </a:rPr>
              <a:t>Exploration of all possible moves to the terminal state.</a:t>
            </a:r>
          </a:p>
          <a:p>
            <a:pPr marL="647700" lvl="1" indent="-323850" algn="l">
              <a:lnSpc>
                <a:spcPts val="3600"/>
              </a:lnSpc>
              <a:buFont typeface="Arial"/>
              <a:buChar char="•"/>
            </a:pPr>
            <a:r>
              <a:rPr lang="en-US" sz="3000">
                <a:solidFill>
                  <a:srgbClr val="003865"/>
                </a:solidFill>
                <a:latin typeface="Arial"/>
                <a:ea typeface="Arial"/>
                <a:cs typeface="Arial"/>
                <a:sym typeface="Arial"/>
              </a:rPr>
              <a:t>Evaluation of the game states and assign score based on result.</a:t>
            </a:r>
          </a:p>
          <a:p>
            <a:pPr marL="647700" lvl="1" indent="-323850" algn="l">
              <a:lnSpc>
                <a:spcPts val="3600"/>
              </a:lnSpc>
              <a:buFont typeface="Arial"/>
              <a:buChar char="•"/>
            </a:pPr>
            <a:r>
              <a:rPr lang="en-US" sz="3000">
                <a:solidFill>
                  <a:srgbClr val="003865"/>
                </a:solidFill>
                <a:latin typeface="Arial"/>
                <a:ea typeface="Arial"/>
                <a:cs typeface="Arial"/>
                <a:sym typeface="Arial"/>
              </a:rPr>
              <a:t>Backtracks result to minimizing or maximizing player</a:t>
            </a:r>
          </a:p>
          <a:p>
            <a:pPr marL="647700" lvl="1" indent="-323850" algn="l">
              <a:lnSpc>
                <a:spcPts val="3600"/>
              </a:lnSpc>
              <a:buFont typeface="Arial"/>
              <a:buChar char="•"/>
            </a:pPr>
            <a:r>
              <a:rPr lang="en-US" sz="3000">
                <a:solidFill>
                  <a:srgbClr val="003865"/>
                </a:solidFill>
                <a:latin typeface="Arial"/>
                <a:ea typeface="Arial"/>
                <a:cs typeface="Arial"/>
                <a:sym typeface="Arial"/>
              </a:rPr>
              <a:t>Select best move to AI</a:t>
            </a:r>
          </a:p>
          <a:p>
            <a:pPr algn="l">
              <a:lnSpc>
                <a:spcPts val="3600"/>
              </a:lnSpc>
            </a:pPr>
            <a:r>
              <a:rPr lang="en-US" sz="3000">
                <a:solidFill>
                  <a:srgbClr val="003865"/>
                </a:solidFill>
                <a:latin typeface="Arial"/>
                <a:ea typeface="Arial"/>
                <a:cs typeface="Arial"/>
                <a:sym typeface="Arial"/>
              </a:rPr>
              <a:t>Function</a:t>
            </a:r>
          </a:p>
          <a:p>
            <a:pPr marL="647700" lvl="1" indent="-323850" algn="l">
              <a:lnSpc>
                <a:spcPts val="3600"/>
              </a:lnSpc>
              <a:buFont typeface="Arial"/>
              <a:buChar char="•"/>
            </a:pPr>
            <a:r>
              <a:rPr lang="en-US" sz="3000">
                <a:solidFill>
                  <a:srgbClr val="003865"/>
                </a:solidFill>
                <a:latin typeface="Arial"/>
                <a:ea typeface="Arial"/>
                <a:cs typeface="Arial"/>
                <a:sym typeface="Arial"/>
              </a:rPr>
              <a:t>Minimax()</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alphaModFix amt="32999"/>
            </a:blip>
            <a:stretch>
              <a:fillRect l="-1995" r="-6893"/>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8420963" y="2318625"/>
            <a:ext cx="8925863" cy="5649750"/>
          </a:xfrm>
          <a:custGeom>
            <a:avLst/>
            <a:gdLst/>
            <a:ahLst/>
            <a:cxnLst/>
            <a:rect l="l" t="t" r="r" b="b"/>
            <a:pathLst>
              <a:path w="8925863" h="5649750">
                <a:moveTo>
                  <a:pt x="0" y="0"/>
                </a:moveTo>
                <a:lnTo>
                  <a:pt x="8925862" y="0"/>
                </a:lnTo>
                <a:lnTo>
                  <a:pt x="8925862" y="5649750"/>
                </a:lnTo>
                <a:lnTo>
                  <a:pt x="0" y="5649750"/>
                </a:lnTo>
                <a:lnTo>
                  <a:pt x="0" y="0"/>
                </a:lnTo>
                <a:close/>
              </a:path>
            </a:pathLst>
          </a:custGeom>
          <a:blipFill>
            <a:blip r:embed="rId5">
              <a:alphaModFix amt="65999"/>
            </a:blip>
            <a:stretch>
              <a:fillRect/>
            </a:stretch>
          </a:blipFill>
        </p:spPr>
        <p:txBody>
          <a:bodyPr/>
          <a:lstStyle/>
          <a:p>
            <a:endParaRPr lang="en-SG"/>
          </a:p>
        </p:txBody>
      </p:sp>
      <p:sp>
        <p:nvSpPr>
          <p:cNvPr id="7" name="TextBox 7"/>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Tan Bing Kun Terence (2401883)</a:t>
            </a:r>
          </a:p>
        </p:txBody>
      </p:sp>
      <p:sp>
        <p:nvSpPr>
          <p:cNvPr id="8" name="TextBox 8"/>
          <p:cNvSpPr txBox="1"/>
          <p:nvPr/>
        </p:nvSpPr>
        <p:spPr>
          <a:xfrm>
            <a:off x="1028700" y="2562225"/>
            <a:ext cx="7392263" cy="5553075"/>
          </a:xfrm>
          <a:prstGeom prst="rect">
            <a:avLst/>
          </a:prstGeom>
        </p:spPr>
        <p:txBody>
          <a:bodyPr lIns="0" tIns="0" rIns="0" bIns="0" rtlCol="0" anchor="t">
            <a:spAutoFit/>
          </a:bodyPr>
          <a:lstStyle/>
          <a:p>
            <a:pPr algn="l">
              <a:lnSpc>
                <a:spcPts val="3600"/>
              </a:lnSpc>
            </a:pPr>
            <a:r>
              <a:rPr lang="en-US" sz="3000">
                <a:solidFill>
                  <a:srgbClr val="003865"/>
                </a:solidFill>
                <a:latin typeface="Arial"/>
                <a:ea typeface="Arial"/>
                <a:cs typeface="Arial"/>
                <a:sym typeface="Arial"/>
              </a:rPr>
              <a:t>Limiting Depth Searching (Medium Difficulty)</a:t>
            </a:r>
          </a:p>
          <a:p>
            <a:pPr marL="647700" lvl="1" indent="-323850" algn="l">
              <a:lnSpc>
                <a:spcPts val="3600"/>
              </a:lnSpc>
              <a:buFont typeface="Arial"/>
              <a:buChar char="•"/>
            </a:pPr>
            <a:r>
              <a:rPr lang="en-US" sz="3000">
                <a:solidFill>
                  <a:srgbClr val="003865"/>
                </a:solidFill>
                <a:latin typeface="Arial"/>
                <a:ea typeface="Arial"/>
                <a:cs typeface="Arial"/>
                <a:sym typeface="Arial"/>
              </a:rPr>
              <a:t>Stops the algorithm from continuing the depth first search and backtrack.</a:t>
            </a:r>
          </a:p>
          <a:p>
            <a:pPr marL="647700" lvl="1" indent="-323850" algn="l">
              <a:lnSpc>
                <a:spcPts val="3600"/>
              </a:lnSpc>
              <a:buFont typeface="Arial"/>
              <a:buChar char="•"/>
            </a:pPr>
            <a:r>
              <a:rPr lang="en-US" sz="3000">
                <a:solidFill>
                  <a:srgbClr val="003865"/>
                </a:solidFill>
                <a:latin typeface="Arial"/>
                <a:ea typeface="Arial"/>
                <a:cs typeface="Arial"/>
                <a:sym typeface="Arial"/>
              </a:rPr>
              <a:t>Limited foresight due to depth restriction playing suboptimal moves. </a:t>
            </a:r>
          </a:p>
          <a:p>
            <a:pPr algn="l">
              <a:lnSpc>
                <a:spcPts val="3600"/>
              </a:lnSpc>
            </a:pPr>
            <a:r>
              <a:rPr lang="en-US" sz="3000">
                <a:solidFill>
                  <a:srgbClr val="003865"/>
                </a:solidFill>
                <a:latin typeface="Arial"/>
                <a:ea typeface="Arial"/>
                <a:cs typeface="Arial"/>
                <a:sym typeface="Arial"/>
              </a:rPr>
              <a:t>Alpha-Beta Pruning</a:t>
            </a:r>
          </a:p>
          <a:p>
            <a:pPr marL="647700" lvl="1" indent="-323850" algn="l">
              <a:lnSpc>
                <a:spcPts val="3600"/>
              </a:lnSpc>
              <a:buFont typeface="Arial"/>
              <a:buChar char="•"/>
            </a:pPr>
            <a:r>
              <a:rPr lang="en-US" sz="3000">
                <a:solidFill>
                  <a:srgbClr val="003865"/>
                </a:solidFill>
                <a:latin typeface="Arial"/>
                <a:ea typeface="Arial"/>
                <a:cs typeface="Arial"/>
                <a:sym typeface="Arial"/>
              </a:rPr>
              <a:t>alpha for maximizing player</a:t>
            </a:r>
          </a:p>
          <a:p>
            <a:pPr marL="647700" lvl="1" indent="-323850" algn="l">
              <a:lnSpc>
                <a:spcPts val="3600"/>
              </a:lnSpc>
              <a:buFont typeface="Arial"/>
              <a:buChar char="•"/>
            </a:pPr>
            <a:r>
              <a:rPr lang="en-US" sz="3000">
                <a:solidFill>
                  <a:srgbClr val="003865"/>
                </a:solidFill>
                <a:latin typeface="Arial"/>
                <a:ea typeface="Arial"/>
                <a:cs typeface="Arial"/>
                <a:sym typeface="Arial"/>
              </a:rPr>
              <a:t>beta for minimizing player</a:t>
            </a:r>
          </a:p>
          <a:p>
            <a:pPr marL="647700" lvl="1" indent="-323850" algn="l">
              <a:lnSpc>
                <a:spcPts val="3600"/>
              </a:lnSpc>
              <a:buFont typeface="Arial"/>
              <a:buChar char="•"/>
            </a:pPr>
            <a:r>
              <a:rPr lang="en-US" sz="3000">
                <a:solidFill>
                  <a:srgbClr val="003865"/>
                </a:solidFill>
                <a:latin typeface="Arial"/>
                <a:ea typeface="Arial"/>
                <a:cs typeface="Arial"/>
                <a:sym typeface="Arial"/>
              </a:rPr>
              <a:t>If beta &lt;= alpha, pruning will take place</a:t>
            </a:r>
          </a:p>
          <a:p>
            <a:pPr marL="647700" lvl="1" indent="-323850" algn="l">
              <a:lnSpc>
                <a:spcPts val="3600"/>
              </a:lnSpc>
              <a:buFont typeface="Arial"/>
              <a:buChar char="•"/>
            </a:pPr>
            <a:r>
              <a:rPr lang="en-US" sz="3000">
                <a:solidFill>
                  <a:srgbClr val="003865"/>
                </a:solidFill>
                <a:latin typeface="Arial"/>
                <a:ea typeface="Arial"/>
                <a:cs typeface="Arial"/>
                <a:sym typeface="Arial"/>
              </a:rPr>
              <a:t>Only explore relevant part of the tree</a:t>
            </a:r>
          </a:p>
          <a:p>
            <a:pPr algn="l">
              <a:lnSpc>
                <a:spcPts val="3600"/>
              </a:lnSpc>
            </a:pPr>
            <a:endParaRPr lang="en-US" sz="3000">
              <a:solidFill>
                <a:srgbClr val="003865"/>
              </a:solidFill>
              <a:latin typeface="Arial"/>
              <a:ea typeface="Arial"/>
              <a:cs typeface="Arial"/>
              <a:sym typeface="Aria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alphaModFix amt="32999"/>
            </a:blip>
            <a:stretch>
              <a:fillRect l="-1995" r="-6893"/>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0597973" y="2281062"/>
            <a:ext cx="6661327" cy="2862438"/>
          </a:xfrm>
          <a:custGeom>
            <a:avLst/>
            <a:gdLst/>
            <a:ahLst/>
            <a:cxnLst/>
            <a:rect l="l" t="t" r="r" b="b"/>
            <a:pathLst>
              <a:path w="6661327" h="2862438">
                <a:moveTo>
                  <a:pt x="0" y="0"/>
                </a:moveTo>
                <a:lnTo>
                  <a:pt x="6661327" y="0"/>
                </a:lnTo>
                <a:lnTo>
                  <a:pt x="6661327" y="2862438"/>
                </a:lnTo>
                <a:lnTo>
                  <a:pt x="0" y="2862438"/>
                </a:lnTo>
                <a:lnTo>
                  <a:pt x="0" y="0"/>
                </a:lnTo>
                <a:close/>
              </a:path>
            </a:pathLst>
          </a:custGeom>
          <a:blipFill>
            <a:blip r:embed="rId5">
              <a:alphaModFix amt="78000"/>
            </a:blip>
            <a:stretch>
              <a:fillRect t="-123" b="-123"/>
            </a:stretch>
          </a:blipFill>
        </p:spPr>
        <p:txBody>
          <a:bodyPr/>
          <a:lstStyle/>
          <a:p>
            <a:endParaRPr lang="en-SG"/>
          </a:p>
        </p:txBody>
      </p:sp>
      <p:sp>
        <p:nvSpPr>
          <p:cNvPr id="7" name="TextBox 7"/>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Tan Bing Kun Terence (2401883)</a:t>
            </a:r>
          </a:p>
        </p:txBody>
      </p:sp>
      <p:sp>
        <p:nvSpPr>
          <p:cNvPr id="8" name="TextBox 8"/>
          <p:cNvSpPr txBox="1"/>
          <p:nvPr/>
        </p:nvSpPr>
        <p:spPr>
          <a:xfrm>
            <a:off x="1028700" y="2549787"/>
            <a:ext cx="7346108" cy="4638675"/>
          </a:xfrm>
          <a:prstGeom prst="rect">
            <a:avLst/>
          </a:prstGeom>
        </p:spPr>
        <p:txBody>
          <a:bodyPr lIns="0" tIns="0" rIns="0" bIns="0" rtlCol="0" anchor="t">
            <a:spAutoFit/>
          </a:bodyPr>
          <a:lstStyle/>
          <a:p>
            <a:pPr algn="l">
              <a:lnSpc>
                <a:spcPts val="3600"/>
              </a:lnSpc>
            </a:pPr>
            <a:r>
              <a:rPr lang="en-US" sz="3000">
                <a:solidFill>
                  <a:srgbClr val="003865"/>
                </a:solidFill>
                <a:latin typeface="Arial"/>
                <a:ea typeface="Arial"/>
                <a:cs typeface="Arial"/>
                <a:sym typeface="Arial"/>
              </a:rPr>
              <a:t>Hint System</a:t>
            </a:r>
          </a:p>
          <a:p>
            <a:pPr marL="647700" lvl="1" indent="-323850" algn="l">
              <a:lnSpc>
                <a:spcPts val="3600"/>
              </a:lnSpc>
              <a:buFont typeface="Arial"/>
              <a:buChar char="•"/>
            </a:pPr>
            <a:r>
              <a:rPr lang="en-US" sz="3000">
                <a:solidFill>
                  <a:srgbClr val="003865"/>
                </a:solidFill>
                <a:latin typeface="Arial"/>
                <a:ea typeface="Arial"/>
                <a:cs typeface="Arial"/>
                <a:sym typeface="Arial"/>
              </a:rPr>
              <a:t>To aid in player’s user experience and self learning </a:t>
            </a:r>
          </a:p>
          <a:p>
            <a:pPr marL="647700" lvl="1" indent="-323850" algn="l">
              <a:lnSpc>
                <a:spcPts val="3600"/>
              </a:lnSpc>
              <a:buFont typeface="Arial"/>
              <a:buChar char="•"/>
            </a:pPr>
            <a:r>
              <a:rPr lang="en-US" sz="3000">
                <a:solidFill>
                  <a:srgbClr val="003865"/>
                </a:solidFill>
                <a:latin typeface="Arial"/>
                <a:ea typeface="Arial"/>
                <a:cs typeface="Arial"/>
                <a:sym typeface="Arial"/>
              </a:rPr>
              <a:t>Utilize full minimax algorithm</a:t>
            </a:r>
          </a:p>
          <a:p>
            <a:pPr marL="647700" lvl="1" indent="-323850" algn="l">
              <a:lnSpc>
                <a:spcPts val="3600"/>
              </a:lnSpc>
              <a:buFont typeface="Arial"/>
              <a:buChar char="•"/>
            </a:pPr>
            <a:r>
              <a:rPr lang="en-US" sz="3000">
                <a:solidFill>
                  <a:srgbClr val="003865"/>
                </a:solidFill>
                <a:latin typeface="Arial"/>
                <a:ea typeface="Arial"/>
                <a:cs typeface="Arial"/>
                <a:sym typeface="Arial"/>
              </a:rPr>
              <a:t>Hint count will reduce after usage</a:t>
            </a:r>
          </a:p>
          <a:p>
            <a:pPr marL="647700" lvl="1" indent="-323850" algn="l">
              <a:lnSpc>
                <a:spcPts val="3600"/>
              </a:lnSpc>
              <a:buFont typeface="Arial"/>
              <a:buChar char="•"/>
            </a:pPr>
            <a:r>
              <a:rPr lang="en-US" sz="3000">
                <a:solidFill>
                  <a:srgbClr val="003865"/>
                </a:solidFill>
                <a:latin typeface="Arial"/>
                <a:ea typeface="Arial"/>
                <a:cs typeface="Arial"/>
                <a:sym typeface="Arial"/>
              </a:rPr>
              <a:t>Unusable once hint reaches zero</a:t>
            </a:r>
          </a:p>
          <a:p>
            <a:pPr algn="l">
              <a:lnSpc>
                <a:spcPts val="3600"/>
              </a:lnSpc>
            </a:pPr>
            <a:r>
              <a:rPr lang="en-US" sz="3000">
                <a:solidFill>
                  <a:srgbClr val="003865"/>
                </a:solidFill>
                <a:latin typeface="Arial"/>
                <a:ea typeface="Arial"/>
                <a:cs typeface="Arial"/>
                <a:sym typeface="Arial"/>
              </a:rPr>
              <a:t>Functions</a:t>
            </a:r>
          </a:p>
          <a:p>
            <a:pPr marL="647700" lvl="1" indent="-323850" algn="l">
              <a:lnSpc>
                <a:spcPts val="3600"/>
              </a:lnSpc>
              <a:buFont typeface="Arial"/>
              <a:buChar char="•"/>
            </a:pPr>
            <a:r>
              <a:rPr lang="en-US" sz="3000">
                <a:solidFill>
                  <a:srgbClr val="003865"/>
                </a:solidFill>
                <a:latin typeface="Arial"/>
                <a:ea typeface="Arial"/>
                <a:cs typeface="Arial"/>
                <a:sym typeface="Arial"/>
              </a:rPr>
              <a:t>getHint()</a:t>
            </a:r>
          </a:p>
          <a:p>
            <a:pPr marL="647700" lvl="1" indent="-323850" algn="l">
              <a:lnSpc>
                <a:spcPts val="3600"/>
              </a:lnSpc>
              <a:buFont typeface="Arial"/>
              <a:buChar char="•"/>
            </a:pPr>
            <a:r>
              <a:rPr lang="en-US" sz="3000">
                <a:solidFill>
                  <a:srgbClr val="003865"/>
                </a:solidFill>
                <a:latin typeface="Arial"/>
                <a:ea typeface="Arial"/>
                <a:cs typeface="Arial"/>
                <a:sym typeface="Arial"/>
              </a:rPr>
              <a:t>clearHint()</a:t>
            </a:r>
          </a:p>
          <a:p>
            <a:pPr algn="l">
              <a:lnSpc>
                <a:spcPts val="3600"/>
              </a:lnSpc>
            </a:pPr>
            <a:endParaRPr lang="en-US" sz="3000">
              <a:solidFill>
                <a:srgbClr val="003865"/>
              </a:solidFill>
              <a:latin typeface="Arial"/>
              <a:ea typeface="Arial"/>
              <a:cs typeface="Arial"/>
              <a:sym typeface="Aria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5000"/>
            </a:blip>
            <a:stretch>
              <a:fillRect t="-8234" r="-833" b="-11197"/>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grpSp>
        <p:nvGrpSpPr>
          <p:cNvPr id="6" name="Group 6"/>
          <p:cNvGrpSpPr/>
          <p:nvPr/>
        </p:nvGrpSpPr>
        <p:grpSpPr>
          <a:xfrm>
            <a:off x="13563382" y="4316640"/>
            <a:ext cx="3153082" cy="880833"/>
            <a:chOff x="0" y="0"/>
            <a:chExt cx="4204109" cy="1174444"/>
          </a:xfrm>
        </p:grpSpPr>
        <p:sp>
          <p:nvSpPr>
            <p:cNvPr id="7" name="Freeform 7"/>
            <p:cNvSpPr/>
            <p:nvPr/>
          </p:nvSpPr>
          <p:spPr>
            <a:xfrm>
              <a:off x="0" y="0"/>
              <a:ext cx="4204153" cy="1174415"/>
            </a:xfrm>
            <a:custGeom>
              <a:avLst/>
              <a:gdLst/>
              <a:ahLst/>
              <a:cxnLst/>
              <a:rect l="l" t="t" r="r" b="b"/>
              <a:pathLst>
                <a:path w="4204153" h="1174415">
                  <a:moveTo>
                    <a:pt x="0" y="587208"/>
                  </a:moveTo>
                  <a:cubicBezTo>
                    <a:pt x="0" y="262954"/>
                    <a:pt x="262957" y="0"/>
                    <a:pt x="587214" y="0"/>
                  </a:cubicBezTo>
                  <a:lnTo>
                    <a:pt x="3616934" y="0"/>
                  </a:lnTo>
                  <a:cubicBezTo>
                    <a:pt x="3941304" y="0"/>
                    <a:pt x="4204153" y="262954"/>
                    <a:pt x="4204153" y="587208"/>
                  </a:cubicBezTo>
                  <a:cubicBezTo>
                    <a:pt x="4204153" y="911461"/>
                    <a:pt x="3941191" y="1174415"/>
                    <a:pt x="3616934" y="1174415"/>
                  </a:cubicBezTo>
                  <a:lnTo>
                    <a:pt x="587214" y="1174415"/>
                  </a:lnTo>
                  <a:cubicBezTo>
                    <a:pt x="262957" y="1174415"/>
                    <a:pt x="0" y="911574"/>
                    <a:pt x="0" y="587208"/>
                  </a:cubicBezTo>
                  <a:close/>
                </a:path>
              </a:pathLst>
            </a:custGeom>
            <a:solidFill>
              <a:srgbClr val="003865"/>
            </a:solidFill>
          </p:spPr>
          <p:txBody>
            <a:bodyPr/>
            <a:lstStyle/>
            <a:p>
              <a:endParaRPr lang="en-SG"/>
            </a:p>
          </p:txBody>
        </p:sp>
        <p:sp>
          <p:nvSpPr>
            <p:cNvPr id="8" name="TextBox 8"/>
            <p:cNvSpPr txBox="1"/>
            <p:nvPr/>
          </p:nvSpPr>
          <p:spPr>
            <a:xfrm>
              <a:off x="0" y="-19050"/>
              <a:ext cx="4204109" cy="1193494"/>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Others</a:t>
              </a:r>
            </a:p>
          </p:txBody>
        </p:sp>
      </p:grpSp>
      <p:grpSp>
        <p:nvGrpSpPr>
          <p:cNvPr id="9" name="Group 9"/>
          <p:cNvGrpSpPr/>
          <p:nvPr/>
        </p:nvGrpSpPr>
        <p:grpSpPr>
          <a:xfrm>
            <a:off x="2401242" y="4313463"/>
            <a:ext cx="3175826" cy="887187"/>
            <a:chOff x="0" y="0"/>
            <a:chExt cx="4234435" cy="1182915"/>
          </a:xfrm>
        </p:grpSpPr>
        <p:sp>
          <p:nvSpPr>
            <p:cNvPr id="10" name="Freeform 10"/>
            <p:cNvSpPr/>
            <p:nvPr/>
          </p:nvSpPr>
          <p:spPr>
            <a:xfrm>
              <a:off x="0" y="0"/>
              <a:ext cx="4234479" cy="1182887"/>
            </a:xfrm>
            <a:custGeom>
              <a:avLst/>
              <a:gdLst/>
              <a:ahLst/>
              <a:cxnLst/>
              <a:rect l="l" t="t" r="r" b="b"/>
              <a:pathLst>
                <a:path w="4234479" h="1182887">
                  <a:moveTo>
                    <a:pt x="0" y="591443"/>
                  </a:moveTo>
                  <a:cubicBezTo>
                    <a:pt x="0" y="264851"/>
                    <a:pt x="264854" y="0"/>
                    <a:pt x="591450" y="0"/>
                  </a:cubicBezTo>
                  <a:lnTo>
                    <a:pt x="3643024" y="0"/>
                  </a:lnTo>
                  <a:cubicBezTo>
                    <a:pt x="3969734" y="0"/>
                    <a:pt x="4234479" y="264851"/>
                    <a:pt x="4234479" y="591443"/>
                  </a:cubicBezTo>
                  <a:cubicBezTo>
                    <a:pt x="4234479" y="918036"/>
                    <a:pt x="3969620" y="1182887"/>
                    <a:pt x="3643024" y="1182887"/>
                  </a:cubicBezTo>
                  <a:lnTo>
                    <a:pt x="591450" y="1182887"/>
                  </a:lnTo>
                  <a:cubicBezTo>
                    <a:pt x="264854" y="1182887"/>
                    <a:pt x="0" y="918150"/>
                    <a:pt x="0" y="591443"/>
                  </a:cubicBezTo>
                  <a:close/>
                </a:path>
              </a:pathLst>
            </a:custGeom>
            <a:solidFill>
              <a:srgbClr val="003865"/>
            </a:solidFill>
          </p:spPr>
          <p:txBody>
            <a:bodyPr/>
            <a:lstStyle/>
            <a:p>
              <a:endParaRPr lang="en-SG"/>
            </a:p>
          </p:txBody>
        </p:sp>
        <p:sp>
          <p:nvSpPr>
            <p:cNvPr id="11" name="TextBox 11"/>
            <p:cNvSpPr txBox="1"/>
            <p:nvPr/>
          </p:nvSpPr>
          <p:spPr>
            <a:xfrm>
              <a:off x="0" y="-19050"/>
              <a:ext cx="4234435" cy="1201965"/>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Features</a:t>
              </a:r>
            </a:p>
          </p:txBody>
        </p:sp>
      </p:grpSp>
      <p:grpSp>
        <p:nvGrpSpPr>
          <p:cNvPr id="12" name="Group 12"/>
          <p:cNvGrpSpPr/>
          <p:nvPr/>
        </p:nvGrpSpPr>
        <p:grpSpPr>
          <a:xfrm>
            <a:off x="7864007" y="4314638"/>
            <a:ext cx="3412437" cy="884838"/>
            <a:chOff x="0" y="0"/>
            <a:chExt cx="4549917" cy="1179784"/>
          </a:xfrm>
        </p:grpSpPr>
        <p:sp>
          <p:nvSpPr>
            <p:cNvPr id="13" name="Freeform 13"/>
            <p:cNvSpPr/>
            <p:nvPr/>
          </p:nvSpPr>
          <p:spPr>
            <a:xfrm>
              <a:off x="0" y="0"/>
              <a:ext cx="4549961" cy="1179755"/>
            </a:xfrm>
            <a:custGeom>
              <a:avLst/>
              <a:gdLst/>
              <a:ahLst/>
              <a:cxnLst/>
              <a:rect l="l" t="t" r="r" b="b"/>
              <a:pathLst>
                <a:path w="4549961" h="1179755">
                  <a:moveTo>
                    <a:pt x="0" y="589877"/>
                  </a:moveTo>
                  <a:cubicBezTo>
                    <a:pt x="0" y="264150"/>
                    <a:pt x="284587" y="0"/>
                    <a:pt x="635516" y="0"/>
                  </a:cubicBezTo>
                  <a:lnTo>
                    <a:pt x="3914443" y="0"/>
                  </a:lnTo>
                  <a:cubicBezTo>
                    <a:pt x="4265495" y="0"/>
                    <a:pt x="4549961" y="264150"/>
                    <a:pt x="4549961" y="589877"/>
                  </a:cubicBezTo>
                  <a:cubicBezTo>
                    <a:pt x="4549961" y="915605"/>
                    <a:pt x="4265372" y="1179755"/>
                    <a:pt x="3914443" y="1179755"/>
                  </a:cubicBezTo>
                  <a:lnTo>
                    <a:pt x="635516" y="1179755"/>
                  </a:lnTo>
                  <a:cubicBezTo>
                    <a:pt x="284587" y="1179755"/>
                    <a:pt x="0" y="915719"/>
                    <a:pt x="0" y="589877"/>
                  </a:cubicBezTo>
                  <a:close/>
                </a:path>
              </a:pathLst>
            </a:custGeom>
            <a:solidFill>
              <a:srgbClr val="003865"/>
            </a:solidFill>
          </p:spPr>
          <p:txBody>
            <a:bodyPr/>
            <a:lstStyle/>
            <a:p>
              <a:endParaRPr lang="en-SG"/>
            </a:p>
          </p:txBody>
        </p:sp>
        <p:sp>
          <p:nvSpPr>
            <p:cNvPr id="14" name="TextBox 14"/>
            <p:cNvSpPr txBox="1"/>
            <p:nvPr/>
          </p:nvSpPr>
          <p:spPr>
            <a:xfrm>
              <a:off x="0" y="-19050"/>
              <a:ext cx="4549917" cy="1198834"/>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Report</a:t>
              </a:r>
            </a:p>
          </p:txBody>
        </p:sp>
      </p:grpSp>
      <p:grpSp>
        <p:nvGrpSpPr>
          <p:cNvPr id="15" name="Group 15"/>
          <p:cNvGrpSpPr/>
          <p:nvPr/>
        </p:nvGrpSpPr>
        <p:grpSpPr>
          <a:xfrm>
            <a:off x="7799925" y="2365470"/>
            <a:ext cx="3540600" cy="989100"/>
            <a:chOff x="0" y="0"/>
            <a:chExt cx="4720800" cy="1318800"/>
          </a:xfrm>
        </p:grpSpPr>
        <p:sp>
          <p:nvSpPr>
            <p:cNvPr id="16" name="Freeform 16"/>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17" name="TextBox 17"/>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Me</a:t>
              </a:r>
            </a:p>
          </p:txBody>
        </p:sp>
      </p:grpSp>
      <p:sp>
        <p:nvSpPr>
          <p:cNvPr id="18" name="AutoShape 18"/>
          <p:cNvSpPr/>
          <p:nvPr/>
        </p:nvSpPr>
        <p:spPr>
          <a:xfrm flipV="1">
            <a:off x="9570225" y="3354546"/>
            <a:ext cx="0" cy="960092"/>
          </a:xfrm>
          <a:prstGeom prst="line">
            <a:avLst/>
          </a:prstGeom>
          <a:ln w="38100" cap="flat">
            <a:solidFill>
              <a:srgbClr val="000000"/>
            </a:solidFill>
            <a:prstDash val="solid"/>
            <a:headEnd type="none" w="sm" len="sm"/>
            <a:tailEnd type="none" w="sm" len="sm"/>
          </a:ln>
        </p:spPr>
        <p:txBody>
          <a:bodyPr/>
          <a:lstStyle/>
          <a:p>
            <a:endParaRPr lang="en-SG"/>
          </a:p>
        </p:txBody>
      </p:sp>
      <p:sp>
        <p:nvSpPr>
          <p:cNvPr id="19" name="AutoShape 19"/>
          <p:cNvSpPr/>
          <p:nvPr/>
        </p:nvSpPr>
        <p:spPr>
          <a:xfrm>
            <a:off x="3989155" y="3858872"/>
            <a:ext cx="11150768" cy="7389"/>
          </a:xfrm>
          <a:prstGeom prst="line">
            <a:avLst/>
          </a:prstGeom>
          <a:ln w="38100" cap="flat">
            <a:solidFill>
              <a:srgbClr val="000000"/>
            </a:solidFill>
            <a:prstDash val="solid"/>
            <a:headEnd type="none" w="sm" len="sm"/>
            <a:tailEnd type="none" w="sm" len="sm"/>
          </a:ln>
        </p:spPr>
        <p:txBody>
          <a:bodyPr/>
          <a:lstStyle/>
          <a:p>
            <a:endParaRPr lang="en-SG"/>
          </a:p>
        </p:txBody>
      </p:sp>
      <p:sp>
        <p:nvSpPr>
          <p:cNvPr id="20" name="AutoShape 20"/>
          <p:cNvSpPr/>
          <p:nvPr/>
        </p:nvSpPr>
        <p:spPr>
          <a:xfrm>
            <a:off x="3989155" y="3858872"/>
            <a:ext cx="0" cy="454591"/>
          </a:xfrm>
          <a:prstGeom prst="line">
            <a:avLst/>
          </a:prstGeom>
          <a:ln w="38100" cap="flat">
            <a:solidFill>
              <a:srgbClr val="000000"/>
            </a:solidFill>
            <a:prstDash val="solid"/>
            <a:headEnd type="none" w="sm" len="sm"/>
            <a:tailEnd type="none" w="sm" len="sm"/>
          </a:ln>
        </p:spPr>
        <p:txBody>
          <a:bodyPr/>
          <a:lstStyle/>
          <a:p>
            <a:endParaRPr lang="en-SG"/>
          </a:p>
        </p:txBody>
      </p:sp>
      <p:sp>
        <p:nvSpPr>
          <p:cNvPr id="21" name="AutoShape 21"/>
          <p:cNvSpPr/>
          <p:nvPr/>
        </p:nvSpPr>
        <p:spPr>
          <a:xfrm flipV="1">
            <a:off x="15139923" y="3858872"/>
            <a:ext cx="0" cy="457768"/>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22" name="Group 22"/>
          <p:cNvGrpSpPr/>
          <p:nvPr/>
        </p:nvGrpSpPr>
        <p:grpSpPr>
          <a:xfrm>
            <a:off x="1027117" y="5572128"/>
            <a:ext cx="2811053" cy="785285"/>
            <a:chOff x="0" y="0"/>
            <a:chExt cx="3748070" cy="1047046"/>
          </a:xfrm>
        </p:grpSpPr>
        <p:sp>
          <p:nvSpPr>
            <p:cNvPr id="23" name="Freeform 23"/>
            <p:cNvSpPr/>
            <p:nvPr/>
          </p:nvSpPr>
          <p:spPr>
            <a:xfrm>
              <a:off x="0" y="0"/>
              <a:ext cx="3748114" cy="1047021"/>
            </a:xfrm>
            <a:custGeom>
              <a:avLst/>
              <a:gdLst/>
              <a:ahLst/>
              <a:cxnLst/>
              <a:rect l="l" t="t" r="r" b="b"/>
              <a:pathLst>
                <a:path w="3748114" h="1047021">
                  <a:moveTo>
                    <a:pt x="0" y="523510"/>
                  </a:moveTo>
                  <a:cubicBezTo>
                    <a:pt x="0" y="234430"/>
                    <a:pt x="234433" y="0"/>
                    <a:pt x="523517" y="0"/>
                  </a:cubicBezTo>
                  <a:lnTo>
                    <a:pt x="3224588" y="0"/>
                  </a:lnTo>
                  <a:cubicBezTo>
                    <a:pt x="3513773" y="0"/>
                    <a:pt x="3748114" y="234430"/>
                    <a:pt x="3748114" y="523510"/>
                  </a:cubicBezTo>
                  <a:cubicBezTo>
                    <a:pt x="3748114" y="812591"/>
                    <a:pt x="3513672" y="1047021"/>
                    <a:pt x="3224588" y="1047021"/>
                  </a:cubicBezTo>
                  <a:lnTo>
                    <a:pt x="523517" y="1047021"/>
                  </a:lnTo>
                  <a:cubicBezTo>
                    <a:pt x="234433" y="1047021"/>
                    <a:pt x="0" y="812692"/>
                    <a:pt x="0" y="523510"/>
                  </a:cubicBezTo>
                  <a:close/>
                </a:path>
              </a:pathLst>
            </a:custGeom>
            <a:solidFill>
              <a:srgbClr val="00A5C2"/>
            </a:solidFill>
          </p:spPr>
          <p:txBody>
            <a:bodyPr/>
            <a:lstStyle/>
            <a:p>
              <a:endParaRPr lang="en-SG"/>
            </a:p>
          </p:txBody>
        </p:sp>
        <p:sp>
          <p:nvSpPr>
            <p:cNvPr id="24" name="TextBox 24"/>
            <p:cNvSpPr txBox="1"/>
            <p:nvPr/>
          </p:nvSpPr>
          <p:spPr>
            <a:xfrm>
              <a:off x="0" y="0"/>
              <a:ext cx="3748070" cy="1047046"/>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Difficulty Selection</a:t>
              </a:r>
            </a:p>
          </p:txBody>
        </p:sp>
      </p:grpSp>
      <p:grpSp>
        <p:nvGrpSpPr>
          <p:cNvPr id="25" name="Group 25"/>
          <p:cNvGrpSpPr/>
          <p:nvPr/>
        </p:nvGrpSpPr>
        <p:grpSpPr>
          <a:xfrm>
            <a:off x="1064403" y="6693442"/>
            <a:ext cx="2736481" cy="764462"/>
            <a:chOff x="0" y="0"/>
            <a:chExt cx="3648642" cy="1019282"/>
          </a:xfrm>
        </p:grpSpPr>
        <p:sp>
          <p:nvSpPr>
            <p:cNvPr id="26" name="Freeform 26"/>
            <p:cNvSpPr/>
            <p:nvPr/>
          </p:nvSpPr>
          <p:spPr>
            <a:xfrm>
              <a:off x="0" y="0"/>
              <a:ext cx="3648686" cy="1019258"/>
            </a:xfrm>
            <a:custGeom>
              <a:avLst/>
              <a:gdLst/>
              <a:ahLst/>
              <a:cxnLst/>
              <a:rect l="l" t="t" r="r" b="b"/>
              <a:pathLst>
                <a:path w="3648686" h="1019258">
                  <a:moveTo>
                    <a:pt x="0" y="509629"/>
                  </a:moveTo>
                  <a:cubicBezTo>
                    <a:pt x="0" y="228214"/>
                    <a:pt x="228214" y="0"/>
                    <a:pt x="509629" y="0"/>
                  </a:cubicBezTo>
                  <a:lnTo>
                    <a:pt x="3139047" y="0"/>
                  </a:lnTo>
                  <a:cubicBezTo>
                    <a:pt x="3420559" y="0"/>
                    <a:pt x="3648686" y="228214"/>
                    <a:pt x="3648686" y="509629"/>
                  </a:cubicBezTo>
                  <a:cubicBezTo>
                    <a:pt x="3648686" y="791044"/>
                    <a:pt x="3420462" y="1019258"/>
                    <a:pt x="3139047" y="1019258"/>
                  </a:cubicBezTo>
                  <a:lnTo>
                    <a:pt x="509629" y="1019258"/>
                  </a:lnTo>
                  <a:cubicBezTo>
                    <a:pt x="228214" y="1019258"/>
                    <a:pt x="0" y="791142"/>
                    <a:pt x="0" y="509629"/>
                  </a:cubicBezTo>
                  <a:close/>
                </a:path>
              </a:pathLst>
            </a:custGeom>
            <a:solidFill>
              <a:srgbClr val="00A5C2"/>
            </a:solidFill>
          </p:spPr>
          <p:txBody>
            <a:bodyPr/>
            <a:lstStyle/>
            <a:p>
              <a:endParaRPr lang="en-SG"/>
            </a:p>
          </p:txBody>
        </p:sp>
        <p:sp>
          <p:nvSpPr>
            <p:cNvPr id="27" name="TextBox 27"/>
            <p:cNvSpPr txBox="1"/>
            <p:nvPr/>
          </p:nvSpPr>
          <p:spPr>
            <a:xfrm>
              <a:off x="0" y="0"/>
              <a:ext cx="3648642" cy="1019282"/>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AI Model Selection</a:t>
              </a:r>
            </a:p>
          </p:txBody>
        </p:sp>
      </p:grpSp>
      <p:grpSp>
        <p:nvGrpSpPr>
          <p:cNvPr id="28" name="Group 28"/>
          <p:cNvGrpSpPr/>
          <p:nvPr/>
        </p:nvGrpSpPr>
        <p:grpSpPr>
          <a:xfrm>
            <a:off x="977020" y="8943246"/>
            <a:ext cx="2911247" cy="813284"/>
            <a:chOff x="0" y="0"/>
            <a:chExt cx="3881663" cy="1084379"/>
          </a:xfrm>
        </p:grpSpPr>
        <p:sp>
          <p:nvSpPr>
            <p:cNvPr id="29" name="Freeform 29"/>
            <p:cNvSpPr/>
            <p:nvPr/>
          </p:nvSpPr>
          <p:spPr>
            <a:xfrm>
              <a:off x="0" y="0"/>
              <a:ext cx="3881706" cy="1084353"/>
            </a:xfrm>
            <a:custGeom>
              <a:avLst/>
              <a:gdLst/>
              <a:ahLst/>
              <a:cxnLst/>
              <a:rect l="l" t="t" r="r" b="b"/>
              <a:pathLst>
                <a:path w="3881706" h="1084353">
                  <a:moveTo>
                    <a:pt x="0" y="542176"/>
                  </a:moveTo>
                  <a:cubicBezTo>
                    <a:pt x="0" y="242789"/>
                    <a:pt x="242789" y="0"/>
                    <a:pt x="542176" y="0"/>
                  </a:cubicBezTo>
                  <a:lnTo>
                    <a:pt x="3339522" y="0"/>
                  </a:lnTo>
                  <a:cubicBezTo>
                    <a:pt x="3639014" y="0"/>
                    <a:pt x="3881706" y="242789"/>
                    <a:pt x="3881706" y="542176"/>
                  </a:cubicBezTo>
                  <a:cubicBezTo>
                    <a:pt x="3881706" y="841564"/>
                    <a:pt x="3638910" y="1084353"/>
                    <a:pt x="3339522" y="1084353"/>
                  </a:cubicBezTo>
                  <a:lnTo>
                    <a:pt x="542176" y="1084353"/>
                  </a:lnTo>
                  <a:cubicBezTo>
                    <a:pt x="242789" y="1084353"/>
                    <a:pt x="0" y="841668"/>
                    <a:pt x="0" y="542176"/>
                  </a:cubicBezTo>
                  <a:close/>
                </a:path>
              </a:pathLst>
            </a:custGeom>
            <a:solidFill>
              <a:srgbClr val="00A5C2"/>
            </a:solidFill>
          </p:spPr>
          <p:txBody>
            <a:bodyPr/>
            <a:lstStyle/>
            <a:p>
              <a:endParaRPr lang="en-SG"/>
            </a:p>
          </p:txBody>
        </p:sp>
        <p:sp>
          <p:nvSpPr>
            <p:cNvPr id="30" name="TextBox 30"/>
            <p:cNvSpPr txBox="1"/>
            <p:nvPr/>
          </p:nvSpPr>
          <p:spPr>
            <a:xfrm>
              <a:off x="0" y="0"/>
              <a:ext cx="3881663" cy="1084379"/>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Back &amp; Quit Buttons</a:t>
              </a:r>
            </a:p>
          </p:txBody>
        </p:sp>
      </p:grpSp>
      <p:grpSp>
        <p:nvGrpSpPr>
          <p:cNvPr id="31" name="Group 31"/>
          <p:cNvGrpSpPr/>
          <p:nvPr/>
        </p:nvGrpSpPr>
        <p:grpSpPr>
          <a:xfrm>
            <a:off x="13757141" y="5587123"/>
            <a:ext cx="2765564" cy="772577"/>
            <a:chOff x="0" y="0"/>
            <a:chExt cx="3687419" cy="1030103"/>
          </a:xfrm>
        </p:grpSpPr>
        <p:sp>
          <p:nvSpPr>
            <p:cNvPr id="32" name="Freeform 32"/>
            <p:cNvSpPr/>
            <p:nvPr/>
          </p:nvSpPr>
          <p:spPr>
            <a:xfrm>
              <a:off x="0" y="0"/>
              <a:ext cx="3687463" cy="1030078"/>
            </a:xfrm>
            <a:custGeom>
              <a:avLst/>
              <a:gdLst/>
              <a:ahLst/>
              <a:cxnLst/>
              <a:rect l="l" t="t" r="r" b="b"/>
              <a:pathLst>
                <a:path w="3687463" h="1030078">
                  <a:moveTo>
                    <a:pt x="0" y="515039"/>
                  </a:moveTo>
                  <a:cubicBezTo>
                    <a:pt x="0" y="230637"/>
                    <a:pt x="230639" y="0"/>
                    <a:pt x="515045" y="0"/>
                  </a:cubicBezTo>
                  <a:lnTo>
                    <a:pt x="3172408" y="0"/>
                  </a:lnTo>
                  <a:cubicBezTo>
                    <a:pt x="3456913" y="0"/>
                    <a:pt x="3687463" y="230637"/>
                    <a:pt x="3687463" y="515039"/>
                  </a:cubicBezTo>
                  <a:cubicBezTo>
                    <a:pt x="3687463" y="799441"/>
                    <a:pt x="3456813" y="1030078"/>
                    <a:pt x="3172408" y="1030078"/>
                  </a:cubicBezTo>
                  <a:lnTo>
                    <a:pt x="515045" y="1030078"/>
                  </a:lnTo>
                  <a:cubicBezTo>
                    <a:pt x="230639" y="1030078"/>
                    <a:pt x="0" y="799540"/>
                    <a:pt x="0" y="515039"/>
                  </a:cubicBezTo>
                  <a:close/>
                </a:path>
              </a:pathLst>
            </a:custGeom>
            <a:solidFill>
              <a:srgbClr val="00A5C2"/>
            </a:solidFill>
          </p:spPr>
          <p:txBody>
            <a:bodyPr/>
            <a:lstStyle/>
            <a:p>
              <a:endParaRPr lang="en-SG"/>
            </a:p>
          </p:txBody>
        </p:sp>
        <p:sp>
          <p:nvSpPr>
            <p:cNvPr id="33" name="TextBox 33"/>
            <p:cNvSpPr txBox="1"/>
            <p:nvPr/>
          </p:nvSpPr>
          <p:spPr>
            <a:xfrm>
              <a:off x="0" y="0"/>
              <a:ext cx="3687419" cy="1030103"/>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Created main.h file</a:t>
              </a:r>
            </a:p>
          </p:txBody>
        </p:sp>
      </p:grpSp>
      <p:grpSp>
        <p:nvGrpSpPr>
          <p:cNvPr id="34" name="Group 34"/>
          <p:cNvGrpSpPr/>
          <p:nvPr/>
        </p:nvGrpSpPr>
        <p:grpSpPr>
          <a:xfrm>
            <a:off x="13757141" y="6604499"/>
            <a:ext cx="2765564" cy="989088"/>
            <a:chOff x="0" y="0"/>
            <a:chExt cx="3687419" cy="1318784"/>
          </a:xfrm>
        </p:grpSpPr>
        <p:sp>
          <p:nvSpPr>
            <p:cNvPr id="35" name="Freeform 35"/>
            <p:cNvSpPr/>
            <p:nvPr/>
          </p:nvSpPr>
          <p:spPr>
            <a:xfrm>
              <a:off x="0" y="0"/>
              <a:ext cx="3687463" cy="1318752"/>
            </a:xfrm>
            <a:custGeom>
              <a:avLst/>
              <a:gdLst/>
              <a:ahLst/>
              <a:cxnLst/>
              <a:rect l="l" t="t" r="r" b="b"/>
              <a:pathLst>
                <a:path w="3687463" h="1318752">
                  <a:moveTo>
                    <a:pt x="0" y="659376"/>
                  </a:moveTo>
                  <a:cubicBezTo>
                    <a:pt x="0" y="295272"/>
                    <a:pt x="230639" y="0"/>
                    <a:pt x="515045" y="0"/>
                  </a:cubicBezTo>
                  <a:lnTo>
                    <a:pt x="3172408" y="0"/>
                  </a:lnTo>
                  <a:cubicBezTo>
                    <a:pt x="3456913" y="0"/>
                    <a:pt x="3687463" y="295272"/>
                    <a:pt x="3687463" y="659376"/>
                  </a:cubicBezTo>
                  <a:cubicBezTo>
                    <a:pt x="3687463" y="1023481"/>
                    <a:pt x="3456813" y="1318752"/>
                    <a:pt x="3172408" y="1318752"/>
                  </a:cubicBezTo>
                  <a:lnTo>
                    <a:pt x="515045" y="1318752"/>
                  </a:lnTo>
                  <a:cubicBezTo>
                    <a:pt x="230639" y="1318752"/>
                    <a:pt x="0" y="1023608"/>
                    <a:pt x="0" y="659376"/>
                  </a:cubicBezTo>
                  <a:close/>
                </a:path>
              </a:pathLst>
            </a:custGeom>
            <a:solidFill>
              <a:srgbClr val="00A5C2"/>
            </a:solidFill>
          </p:spPr>
          <p:txBody>
            <a:bodyPr/>
            <a:lstStyle/>
            <a:p>
              <a:endParaRPr lang="en-SG"/>
            </a:p>
          </p:txBody>
        </p:sp>
        <p:sp>
          <p:nvSpPr>
            <p:cNvPr id="36" name="TextBox 36"/>
            <p:cNvSpPr txBox="1"/>
            <p:nvPr/>
          </p:nvSpPr>
          <p:spPr>
            <a:xfrm>
              <a:off x="0" y="0"/>
              <a:ext cx="3687419" cy="1318784"/>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Pseudocodes for my functions</a:t>
              </a:r>
            </a:p>
          </p:txBody>
        </p:sp>
      </p:grpSp>
      <p:grpSp>
        <p:nvGrpSpPr>
          <p:cNvPr id="37" name="Group 37"/>
          <p:cNvGrpSpPr/>
          <p:nvPr/>
        </p:nvGrpSpPr>
        <p:grpSpPr>
          <a:xfrm>
            <a:off x="13662235" y="7841237"/>
            <a:ext cx="2955376" cy="825602"/>
            <a:chOff x="0" y="0"/>
            <a:chExt cx="3940501" cy="1100803"/>
          </a:xfrm>
        </p:grpSpPr>
        <p:sp>
          <p:nvSpPr>
            <p:cNvPr id="38" name="Freeform 38"/>
            <p:cNvSpPr/>
            <p:nvPr/>
          </p:nvSpPr>
          <p:spPr>
            <a:xfrm>
              <a:off x="0" y="0"/>
              <a:ext cx="3940546" cy="1100777"/>
            </a:xfrm>
            <a:custGeom>
              <a:avLst/>
              <a:gdLst/>
              <a:ahLst/>
              <a:cxnLst/>
              <a:rect l="l" t="t" r="r" b="b"/>
              <a:pathLst>
                <a:path w="3940546" h="1100777">
                  <a:moveTo>
                    <a:pt x="0" y="550388"/>
                  </a:moveTo>
                  <a:cubicBezTo>
                    <a:pt x="0" y="246466"/>
                    <a:pt x="246469" y="0"/>
                    <a:pt x="550395" y="0"/>
                  </a:cubicBezTo>
                  <a:lnTo>
                    <a:pt x="3390143" y="0"/>
                  </a:lnTo>
                  <a:cubicBezTo>
                    <a:pt x="3694175" y="0"/>
                    <a:pt x="3940546" y="246466"/>
                    <a:pt x="3940546" y="550388"/>
                  </a:cubicBezTo>
                  <a:cubicBezTo>
                    <a:pt x="3940546" y="854310"/>
                    <a:pt x="3694069" y="1100777"/>
                    <a:pt x="3390143" y="1100777"/>
                  </a:cubicBezTo>
                  <a:lnTo>
                    <a:pt x="550395" y="1100777"/>
                  </a:lnTo>
                  <a:cubicBezTo>
                    <a:pt x="246469" y="1100777"/>
                    <a:pt x="0" y="854416"/>
                    <a:pt x="0" y="550388"/>
                  </a:cubicBezTo>
                  <a:close/>
                </a:path>
              </a:pathLst>
            </a:custGeom>
            <a:solidFill>
              <a:srgbClr val="00A5C2"/>
            </a:solidFill>
          </p:spPr>
          <p:txBody>
            <a:bodyPr/>
            <a:lstStyle/>
            <a:p>
              <a:endParaRPr lang="en-SG"/>
            </a:p>
          </p:txBody>
        </p:sp>
        <p:sp>
          <p:nvSpPr>
            <p:cNvPr id="39" name="TextBox 39"/>
            <p:cNvSpPr txBox="1"/>
            <p:nvPr/>
          </p:nvSpPr>
          <p:spPr>
            <a:xfrm>
              <a:off x="0" y="0"/>
              <a:ext cx="3940501" cy="1100803"/>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Created Demo video</a:t>
              </a:r>
            </a:p>
          </p:txBody>
        </p:sp>
      </p:grpSp>
      <p:grpSp>
        <p:nvGrpSpPr>
          <p:cNvPr id="40" name="Group 40"/>
          <p:cNvGrpSpPr/>
          <p:nvPr/>
        </p:nvGrpSpPr>
        <p:grpSpPr>
          <a:xfrm>
            <a:off x="7723805" y="5342121"/>
            <a:ext cx="3692841" cy="784725"/>
            <a:chOff x="0" y="0"/>
            <a:chExt cx="4923789" cy="1046300"/>
          </a:xfrm>
        </p:grpSpPr>
        <p:sp>
          <p:nvSpPr>
            <p:cNvPr id="41" name="Freeform 41"/>
            <p:cNvSpPr/>
            <p:nvPr/>
          </p:nvSpPr>
          <p:spPr>
            <a:xfrm>
              <a:off x="0" y="0"/>
              <a:ext cx="4923833" cy="1046274"/>
            </a:xfrm>
            <a:custGeom>
              <a:avLst/>
              <a:gdLst/>
              <a:ahLst/>
              <a:cxnLst/>
              <a:rect l="l" t="t" r="r" b="b"/>
              <a:pathLst>
                <a:path w="4923833" h="1046274">
                  <a:moveTo>
                    <a:pt x="0" y="523137"/>
                  </a:moveTo>
                  <a:cubicBezTo>
                    <a:pt x="0" y="234263"/>
                    <a:pt x="307971" y="0"/>
                    <a:pt x="687737" y="0"/>
                  </a:cubicBezTo>
                  <a:lnTo>
                    <a:pt x="4236098" y="0"/>
                  </a:lnTo>
                  <a:cubicBezTo>
                    <a:pt x="4615995" y="0"/>
                    <a:pt x="4923833" y="234263"/>
                    <a:pt x="4923833" y="523137"/>
                  </a:cubicBezTo>
                  <a:cubicBezTo>
                    <a:pt x="4923833" y="812011"/>
                    <a:pt x="4615863" y="1046274"/>
                    <a:pt x="4236098" y="1046274"/>
                  </a:cubicBezTo>
                  <a:lnTo>
                    <a:pt x="687737" y="1046274"/>
                  </a:lnTo>
                  <a:cubicBezTo>
                    <a:pt x="307971" y="1046274"/>
                    <a:pt x="0" y="812112"/>
                    <a:pt x="0" y="523137"/>
                  </a:cubicBezTo>
                  <a:close/>
                </a:path>
              </a:pathLst>
            </a:custGeom>
            <a:solidFill>
              <a:srgbClr val="00A5C2"/>
            </a:solidFill>
          </p:spPr>
          <p:txBody>
            <a:bodyPr/>
            <a:lstStyle/>
            <a:p>
              <a:endParaRPr lang="en-SG"/>
            </a:p>
          </p:txBody>
        </p:sp>
        <p:sp>
          <p:nvSpPr>
            <p:cNvPr id="42" name="TextBox 42"/>
            <p:cNvSpPr txBox="1"/>
            <p:nvPr/>
          </p:nvSpPr>
          <p:spPr>
            <a:xfrm>
              <a:off x="0" y="0"/>
              <a:ext cx="4923789" cy="1046300"/>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1. Problem Definition</a:t>
              </a:r>
            </a:p>
          </p:txBody>
        </p:sp>
      </p:grpSp>
      <p:grpSp>
        <p:nvGrpSpPr>
          <p:cNvPr id="43" name="Group 43"/>
          <p:cNvGrpSpPr/>
          <p:nvPr/>
        </p:nvGrpSpPr>
        <p:grpSpPr>
          <a:xfrm>
            <a:off x="7740995" y="6342973"/>
            <a:ext cx="3658461" cy="777419"/>
            <a:chOff x="0" y="0"/>
            <a:chExt cx="4877948" cy="1036559"/>
          </a:xfrm>
        </p:grpSpPr>
        <p:sp>
          <p:nvSpPr>
            <p:cNvPr id="44" name="Freeform 44"/>
            <p:cNvSpPr/>
            <p:nvPr/>
          </p:nvSpPr>
          <p:spPr>
            <a:xfrm>
              <a:off x="0" y="0"/>
              <a:ext cx="4877992" cy="1036534"/>
            </a:xfrm>
            <a:custGeom>
              <a:avLst/>
              <a:gdLst/>
              <a:ahLst/>
              <a:cxnLst/>
              <a:rect l="l" t="t" r="r" b="b"/>
              <a:pathLst>
                <a:path w="4877992" h="1036534">
                  <a:moveTo>
                    <a:pt x="0" y="518267"/>
                  </a:moveTo>
                  <a:cubicBezTo>
                    <a:pt x="0" y="232082"/>
                    <a:pt x="305104" y="0"/>
                    <a:pt x="681334" y="0"/>
                  </a:cubicBezTo>
                  <a:lnTo>
                    <a:pt x="4196660" y="0"/>
                  </a:lnTo>
                  <a:cubicBezTo>
                    <a:pt x="4573020" y="0"/>
                    <a:pt x="4877992" y="232082"/>
                    <a:pt x="4877992" y="518267"/>
                  </a:cubicBezTo>
                  <a:cubicBezTo>
                    <a:pt x="4877992" y="804451"/>
                    <a:pt x="4572889" y="1036534"/>
                    <a:pt x="4196660" y="1036534"/>
                  </a:cubicBezTo>
                  <a:lnTo>
                    <a:pt x="681334" y="1036534"/>
                  </a:lnTo>
                  <a:cubicBezTo>
                    <a:pt x="305104" y="1036534"/>
                    <a:pt x="0" y="804551"/>
                    <a:pt x="0" y="518267"/>
                  </a:cubicBezTo>
                  <a:close/>
                </a:path>
              </a:pathLst>
            </a:custGeom>
            <a:solidFill>
              <a:srgbClr val="00A5C2"/>
            </a:solidFill>
          </p:spPr>
          <p:txBody>
            <a:bodyPr/>
            <a:lstStyle/>
            <a:p>
              <a:endParaRPr lang="en-SG"/>
            </a:p>
          </p:txBody>
        </p:sp>
        <p:sp>
          <p:nvSpPr>
            <p:cNvPr id="45" name="TextBox 45"/>
            <p:cNvSpPr txBox="1"/>
            <p:nvPr/>
          </p:nvSpPr>
          <p:spPr>
            <a:xfrm>
              <a:off x="0" y="0"/>
              <a:ext cx="4877948" cy="1036559"/>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2.6 Score Tracking</a:t>
              </a:r>
            </a:p>
          </p:txBody>
        </p:sp>
      </p:grpSp>
      <p:grpSp>
        <p:nvGrpSpPr>
          <p:cNvPr id="46" name="Group 46"/>
          <p:cNvGrpSpPr/>
          <p:nvPr/>
        </p:nvGrpSpPr>
        <p:grpSpPr>
          <a:xfrm>
            <a:off x="7693864" y="7336519"/>
            <a:ext cx="3752723" cy="797449"/>
            <a:chOff x="0" y="0"/>
            <a:chExt cx="5003630" cy="1063266"/>
          </a:xfrm>
        </p:grpSpPr>
        <p:sp>
          <p:nvSpPr>
            <p:cNvPr id="47" name="Freeform 47"/>
            <p:cNvSpPr/>
            <p:nvPr/>
          </p:nvSpPr>
          <p:spPr>
            <a:xfrm>
              <a:off x="0" y="0"/>
              <a:ext cx="5003674" cy="1063240"/>
            </a:xfrm>
            <a:custGeom>
              <a:avLst/>
              <a:gdLst/>
              <a:ahLst/>
              <a:cxnLst/>
              <a:rect l="l" t="t" r="r" b="b"/>
              <a:pathLst>
                <a:path w="5003674" h="1063240">
                  <a:moveTo>
                    <a:pt x="0" y="531620"/>
                  </a:moveTo>
                  <a:cubicBezTo>
                    <a:pt x="0" y="238062"/>
                    <a:pt x="312965" y="0"/>
                    <a:pt x="698889" y="0"/>
                  </a:cubicBezTo>
                  <a:lnTo>
                    <a:pt x="4304788" y="0"/>
                  </a:lnTo>
                  <a:cubicBezTo>
                    <a:pt x="4690846" y="0"/>
                    <a:pt x="5003674" y="238062"/>
                    <a:pt x="5003674" y="531620"/>
                  </a:cubicBezTo>
                  <a:cubicBezTo>
                    <a:pt x="5003674" y="825178"/>
                    <a:pt x="4690711" y="1063240"/>
                    <a:pt x="4304788" y="1063240"/>
                  </a:cubicBezTo>
                  <a:lnTo>
                    <a:pt x="698889" y="1063240"/>
                  </a:lnTo>
                  <a:cubicBezTo>
                    <a:pt x="312965" y="1063240"/>
                    <a:pt x="0" y="825281"/>
                    <a:pt x="0" y="531620"/>
                  </a:cubicBezTo>
                  <a:close/>
                </a:path>
              </a:pathLst>
            </a:custGeom>
            <a:solidFill>
              <a:srgbClr val="00A5C2"/>
            </a:solidFill>
          </p:spPr>
          <p:txBody>
            <a:bodyPr/>
            <a:lstStyle/>
            <a:p>
              <a:endParaRPr lang="en-SG"/>
            </a:p>
          </p:txBody>
        </p:sp>
        <p:sp>
          <p:nvSpPr>
            <p:cNvPr id="48" name="TextBox 48"/>
            <p:cNvSpPr txBox="1"/>
            <p:nvPr/>
          </p:nvSpPr>
          <p:spPr>
            <a:xfrm>
              <a:off x="0" y="0"/>
              <a:ext cx="5003630" cy="1063266"/>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2.7 Execution Instructions</a:t>
              </a:r>
            </a:p>
          </p:txBody>
        </p:sp>
      </p:grpSp>
      <p:grpSp>
        <p:nvGrpSpPr>
          <p:cNvPr id="49" name="Group 49"/>
          <p:cNvGrpSpPr/>
          <p:nvPr/>
        </p:nvGrpSpPr>
        <p:grpSpPr>
          <a:xfrm>
            <a:off x="7725965" y="8350096"/>
            <a:ext cx="3688522" cy="783807"/>
            <a:chOff x="0" y="0"/>
            <a:chExt cx="4918029" cy="1045076"/>
          </a:xfrm>
        </p:grpSpPr>
        <p:sp>
          <p:nvSpPr>
            <p:cNvPr id="50" name="Freeform 50"/>
            <p:cNvSpPr/>
            <p:nvPr/>
          </p:nvSpPr>
          <p:spPr>
            <a:xfrm>
              <a:off x="0" y="0"/>
              <a:ext cx="4918073" cy="1045050"/>
            </a:xfrm>
            <a:custGeom>
              <a:avLst/>
              <a:gdLst/>
              <a:ahLst/>
              <a:cxnLst/>
              <a:rect l="l" t="t" r="r" b="b"/>
              <a:pathLst>
                <a:path w="4918073" h="1045050">
                  <a:moveTo>
                    <a:pt x="0" y="522525"/>
                  </a:moveTo>
                  <a:cubicBezTo>
                    <a:pt x="0" y="233989"/>
                    <a:pt x="307611" y="0"/>
                    <a:pt x="686932" y="0"/>
                  </a:cubicBezTo>
                  <a:lnTo>
                    <a:pt x="4231142" y="0"/>
                  </a:lnTo>
                  <a:cubicBezTo>
                    <a:pt x="4610595" y="0"/>
                    <a:pt x="4918073" y="233989"/>
                    <a:pt x="4918073" y="522525"/>
                  </a:cubicBezTo>
                  <a:cubicBezTo>
                    <a:pt x="4918073" y="811061"/>
                    <a:pt x="4610464" y="1045050"/>
                    <a:pt x="4231142" y="1045050"/>
                  </a:cubicBezTo>
                  <a:lnTo>
                    <a:pt x="686932" y="1045050"/>
                  </a:lnTo>
                  <a:cubicBezTo>
                    <a:pt x="307611" y="1045050"/>
                    <a:pt x="0" y="811162"/>
                    <a:pt x="0" y="522525"/>
                  </a:cubicBezTo>
                  <a:close/>
                </a:path>
              </a:pathLst>
            </a:custGeom>
            <a:solidFill>
              <a:srgbClr val="00A5C2"/>
            </a:solidFill>
          </p:spPr>
          <p:txBody>
            <a:bodyPr/>
            <a:lstStyle/>
            <a:p>
              <a:endParaRPr lang="en-SG"/>
            </a:p>
          </p:txBody>
        </p:sp>
        <p:sp>
          <p:nvSpPr>
            <p:cNvPr id="51" name="TextBox 51"/>
            <p:cNvSpPr txBox="1"/>
            <p:nvPr/>
          </p:nvSpPr>
          <p:spPr>
            <a:xfrm>
              <a:off x="0" y="0"/>
              <a:ext cx="4918029" cy="1045076"/>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4. Function Descriptions</a:t>
              </a:r>
            </a:p>
          </p:txBody>
        </p:sp>
      </p:grpSp>
      <p:grpSp>
        <p:nvGrpSpPr>
          <p:cNvPr id="52" name="Group 52"/>
          <p:cNvGrpSpPr/>
          <p:nvPr/>
        </p:nvGrpSpPr>
        <p:grpSpPr>
          <a:xfrm>
            <a:off x="7723805" y="9350030"/>
            <a:ext cx="3692841" cy="784725"/>
            <a:chOff x="0" y="0"/>
            <a:chExt cx="4923789" cy="1046300"/>
          </a:xfrm>
        </p:grpSpPr>
        <p:sp>
          <p:nvSpPr>
            <p:cNvPr id="53" name="Freeform 53"/>
            <p:cNvSpPr/>
            <p:nvPr/>
          </p:nvSpPr>
          <p:spPr>
            <a:xfrm>
              <a:off x="0" y="0"/>
              <a:ext cx="4923833" cy="1046274"/>
            </a:xfrm>
            <a:custGeom>
              <a:avLst/>
              <a:gdLst/>
              <a:ahLst/>
              <a:cxnLst/>
              <a:rect l="l" t="t" r="r" b="b"/>
              <a:pathLst>
                <a:path w="4923833" h="1046274">
                  <a:moveTo>
                    <a:pt x="0" y="523137"/>
                  </a:moveTo>
                  <a:cubicBezTo>
                    <a:pt x="0" y="234263"/>
                    <a:pt x="307971" y="0"/>
                    <a:pt x="687737" y="0"/>
                  </a:cubicBezTo>
                  <a:lnTo>
                    <a:pt x="4236098" y="0"/>
                  </a:lnTo>
                  <a:cubicBezTo>
                    <a:pt x="4615995" y="0"/>
                    <a:pt x="4923833" y="234263"/>
                    <a:pt x="4923833" y="523137"/>
                  </a:cubicBezTo>
                  <a:cubicBezTo>
                    <a:pt x="4923833" y="812011"/>
                    <a:pt x="4615863" y="1046274"/>
                    <a:pt x="4236098" y="1046274"/>
                  </a:cubicBezTo>
                  <a:lnTo>
                    <a:pt x="687737" y="1046274"/>
                  </a:lnTo>
                  <a:cubicBezTo>
                    <a:pt x="307971" y="1046274"/>
                    <a:pt x="0" y="812112"/>
                    <a:pt x="0" y="523137"/>
                  </a:cubicBezTo>
                  <a:close/>
                </a:path>
              </a:pathLst>
            </a:custGeom>
            <a:solidFill>
              <a:srgbClr val="00A5C2"/>
            </a:solidFill>
          </p:spPr>
          <p:txBody>
            <a:bodyPr/>
            <a:lstStyle/>
            <a:p>
              <a:endParaRPr lang="en-SG"/>
            </a:p>
          </p:txBody>
        </p:sp>
        <p:sp>
          <p:nvSpPr>
            <p:cNvPr id="54" name="TextBox 54"/>
            <p:cNvSpPr txBox="1"/>
            <p:nvPr/>
          </p:nvSpPr>
          <p:spPr>
            <a:xfrm>
              <a:off x="0" y="0"/>
              <a:ext cx="4923789" cy="1046300"/>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10.3 Modular Approach</a:t>
              </a:r>
            </a:p>
          </p:txBody>
        </p:sp>
      </p:grpSp>
      <p:grpSp>
        <p:nvGrpSpPr>
          <p:cNvPr id="55" name="Group 55"/>
          <p:cNvGrpSpPr/>
          <p:nvPr/>
        </p:nvGrpSpPr>
        <p:grpSpPr>
          <a:xfrm>
            <a:off x="977020" y="7793932"/>
            <a:ext cx="2911247" cy="813284"/>
            <a:chOff x="0" y="0"/>
            <a:chExt cx="3881663" cy="1084379"/>
          </a:xfrm>
        </p:grpSpPr>
        <p:sp>
          <p:nvSpPr>
            <p:cNvPr id="56" name="Freeform 56"/>
            <p:cNvSpPr/>
            <p:nvPr/>
          </p:nvSpPr>
          <p:spPr>
            <a:xfrm>
              <a:off x="0" y="0"/>
              <a:ext cx="3881706" cy="1084353"/>
            </a:xfrm>
            <a:custGeom>
              <a:avLst/>
              <a:gdLst/>
              <a:ahLst/>
              <a:cxnLst/>
              <a:rect l="l" t="t" r="r" b="b"/>
              <a:pathLst>
                <a:path w="3881706" h="1084353">
                  <a:moveTo>
                    <a:pt x="0" y="542176"/>
                  </a:moveTo>
                  <a:cubicBezTo>
                    <a:pt x="0" y="242789"/>
                    <a:pt x="242789" y="0"/>
                    <a:pt x="542176" y="0"/>
                  </a:cubicBezTo>
                  <a:lnTo>
                    <a:pt x="3339522" y="0"/>
                  </a:lnTo>
                  <a:cubicBezTo>
                    <a:pt x="3639014" y="0"/>
                    <a:pt x="3881706" y="242789"/>
                    <a:pt x="3881706" y="542176"/>
                  </a:cubicBezTo>
                  <a:cubicBezTo>
                    <a:pt x="3881706" y="841564"/>
                    <a:pt x="3638910" y="1084353"/>
                    <a:pt x="3339522" y="1084353"/>
                  </a:cubicBezTo>
                  <a:lnTo>
                    <a:pt x="542176" y="1084353"/>
                  </a:lnTo>
                  <a:cubicBezTo>
                    <a:pt x="242789" y="1084353"/>
                    <a:pt x="0" y="841668"/>
                    <a:pt x="0" y="542176"/>
                  </a:cubicBezTo>
                  <a:close/>
                </a:path>
              </a:pathLst>
            </a:custGeom>
            <a:solidFill>
              <a:srgbClr val="00A5C2"/>
            </a:solidFill>
          </p:spPr>
          <p:txBody>
            <a:bodyPr/>
            <a:lstStyle/>
            <a:p>
              <a:endParaRPr lang="en-SG"/>
            </a:p>
          </p:txBody>
        </p:sp>
        <p:sp>
          <p:nvSpPr>
            <p:cNvPr id="57" name="TextBox 57"/>
            <p:cNvSpPr txBox="1"/>
            <p:nvPr/>
          </p:nvSpPr>
          <p:spPr>
            <a:xfrm>
              <a:off x="0" y="0"/>
              <a:ext cx="3881663" cy="1084379"/>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Hover Animations</a:t>
              </a:r>
            </a:p>
          </p:txBody>
        </p:sp>
      </p:grpSp>
      <p:grpSp>
        <p:nvGrpSpPr>
          <p:cNvPr id="58" name="Group 58"/>
          <p:cNvGrpSpPr/>
          <p:nvPr/>
        </p:nvGrpSpPr>
        <p:grpSpPr>
          <a:xfrm>
            <a:off x="4090044" y="5864158"/>
            <a:ext cx="2911247" cy="923020"/>
            <a:chOff x="0" y="0"/>
            <a:chExt cx="3881663" cy="1230693"/>
          </a:xfrm>
        </p:grpSpPr>
        <p:sp>
          <p:nvSpPr>
            <p:cNvPr id="59" name="Freeform 59"/>
            <p:cNvSpPr/>
            <p:nvPr/>
          </p:nvSpPr>
          <p:spPr>
            <a:xfrm>
              <a:off x="0" y="0"/>
              <a:ext cx="3881706" cy="1230663"/>
            </a:xfrm>
            <a:custGeom>
              <a:avLst/>
              <a:gdLst/>
              <a:ahLst/>
              <a:cxnLst/>
              <a:rect l="l" t="t" r="r" b="b"/>
              <a:pathLst>
                <a:path w="3881706" h="1230663">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txBody>
            <a:bodyPr/>
            <a:lstStyle/>
            <a:p>
              <a:endParaRPr lang="en-SG"/>
            </a:p>
          </p:txBody>
        </p:sp>
        <p:sp>
          <p:nvSpPr>
            <p:cNvPr id="60" name="TextBox 60"/>
            <p:cNvSpPr txBox="1"/>
            <p:nvPr/>
          </p:nvSpPr>
          <p:spPr>
            <a:xfrm>
              <a:off x="0" y="0"/>
              <a:ext cx="3881663" cy="1230693"/>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Performance Counter</a:t>
              </a:r>
            </a:p>
          </p:txBody>
        </p:sp>
      </p:grpSp>
      <p:grpSp>
        <p:nvGrpSpPr>
          <p:cNvPr id="61" name="Group 61"/>
          <p:cNvGrpSpPr/>
          <p:nvPr/>
        </p:nvGrpSpPr>
        <p:grpSpPr>
          <a:xfrm>
            <a:off x="4090044" y="7175919"/>
            <a:ext cx="2911247" cy="923020"/>
            <a:chOff x="0" y="0"/>
            <a:chExt cx="3881663" cy="1230693"/>
          </a:xfrm>
        </p:grpSpPr>
        <p:sp>
          <p:nvSpPr>
            <p:cNvPr id="62" name="Freeform 62"/>
            <p:cNvSpPr/>
            <p:nvPr/>
          </p:nvSpPr>
          <p:spPr>
            <a:xfrm>
              <a:off x="0" y="0"/>
              <a:ext cx="3881706" cy="1230663"/>
            </a:xfrm>
            <a:custGeom>
              <a:avLst/>
              <a:gdLst/>
              <a:ahLst/>
              <a:cxnLst/>
              <a:rect l="l" t="t" r="r" b="b"/>
              <a:pathLst>
                <a:path w="3881706" h="1230663">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txBody>
            <a:bodyPr/>
            <a:lstStyle/>
            <a:p>
              <a:endParaRPr lang="en-SG"/>
            </a:p>
          </p:txBody>
        </p:sp>
        <p:sp>
          <p:nvSpPr>
            <p:cNvPr id="63" name="TextBox 63"/>
            <p:cNvSpPr txBox="1"/>
            <p:nvPr/>
          </p:nvSpPr>
          <p:spPr>
            <a:xfrm>
              <a:off x="0" y="0"/>
              <a:ext cx="3881663" cy="1230693"/>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Winning Confetti Animation</a:t>
              </a:r>
            </a:p>
          </p:txBody>
        </p:sp>
      </p:grpSp>
      <p:grpSp>
        <p:nvGrpSpPr>
          <p:cNvPr id="64" name="Group 64"/>
          <p:cNvGrpSpPr/>
          <p:nvPr/>
        </p:nvGrpSpPr>
        <p:grpSpPr>
          <a:xfrm>
            <a:off x="4090044" y="8487680"/>
            <a:ext cx="2911247" cy="923020"/>
            <a:chOff x="0" y="0"/>
            <a:chExt cx="3881663" cy="1230693"/>
          </a:xfrm>
        </p:grpSpPr>
        <p:sp>
          <p:nvSpPr>
            <p:cNvPr id="65" name="Freeform 65"/>
            <p:cNvSpPr/>
            <p:nvPr/>
          </p:nvSpPr>
          <p:spPr>
            <a:xfrm>
              <a:off x="0" y="0"/>
              <a:ext cx="3881706" cy="1230663"/>
            </a:xfrm>
            <a:custGeom>
              <a:avLst/>
              <a:gdLst/>
              <a:ahLst/>
              <a:cxnLst/>
              <a:rect l="l" t="t" r="r" b="b"/>
              <a:pathLst>
                <a:path w="3881706" h="1230663">
                  <a:moveTo>
                    <a:pt x="0" y="615331"/>
                  </a:moveTo>
                  <a:cubicBezTo>
                    <a:pt x="0" y="275548"/>
                    <a:pt x="242789" y="0"/>
                    <a:pt x="542176" y="0"/>
                  </a:cubicBezTo>
                  <a:lnTo>
                    <a:pt x="3339522" y="0"/>
                  </a:lnTo>
                  <a:cubicBezTo>
                    <a:pt x="3639014" y="0"/>
                    <a:pt x="3881706" y="275548"/>
                    <a:pt x="3881706" y="615331"/>
                  </a:cubicBezTo>
                  <a:cubicBezTo>
                    <a:pt x="3881706" y="955115"/>
                    <a:pt x="3638910" y="1230663"/>
                    <a:pt x="3339522" y="1230663"/>
                  </a:cubicBezTo>
                  <a:lnTo>
                    <a:pt x="542176" y="1230663"/>
                  </a:lnTo>
                  <a:cubicBezTo>
                    <a:pt x="242789" y="1230663"/>
                    <a:pt x="0" y="955233"/>
                    <a:pt x="0" y="615331"/>
                  </a:cubicBezTo>
                  <a:close/>
                </a:path>
              </a:pathLst>
            </a:custGeom>
            <a:solidFill>
              <a:srgbClr val="00A5C2"/>
            </a:solidFill>
          </p:spPr>
          <p:txBody>
            <a:bodyPr/>
            <a:lstStyle/>
            <a:p>
              <a:endParaRPr lang="en-SG"/>
            </a:p>
          </p:txBody>
        </p:sp>
        <p:sp>
          <p:nvSpPr>
            <p:cNvPr id="66" name="TextBox 66"/>
            <p:cNvSpPr txBox="1"/>
            <p:nvPr/>
          </p:nvSpPr>
          <p:spPr>
            <a:xfrm>
              <a:off x="0" y="0"/>
              <a:ext cx="3881663" cy="1230693"/>
            </a:xfrm>
            <a:prstGeom prst="rect">
              <a:avLst/>
            </a:prstGeom>
          </p:spPr>
          <p:txBody>
            <a:bodyPr lIns="50800" tIns="50800" rIns="50800" bIns="50800" rtlCol="0" anchor="ctr"/>
            <a:lstStyle/>
            <a:p>
              <a:pPr algn="ctr">
                <a:lnSpc>
                  <a:spcPts val="2999"/>
                </a:lnSpc>
              </a:pPr>
              <a:r>
                <a:rPr lang="en-US" sz="2499">
                  <a:solidFill>
                    <a:srgbClr val="FFFFFF"/>
                  </a:solidFill>
                  <a:latin typeface="Roboto"/>
                  <a:ea typeface="Roboto"/>
                  <a:cs typeface="Roboto"/>
                  <a:sym typeface="Roboto"/>
                </a:rPr>
                <a:t>Main Menu </a:t>
              </a:r>
            </a:p>
            <a:p>
              <a:pPr algn="ctr">
                <a:lnSpc>
                  <a:spcPts val="2999"/>
                </a:lnSpc>
              </a:pPr>
              <a:r>
                <a:rPr lang="en-US" sz="2499">
                  <a:solidFill>
                    <a:srgbClr val="FFFFFF"/>
                  </a:solidFill>
                  <a:latin typeface="Roboto"/>
                  <a:ea typeface="Roboto"/>
                  <a:cs typeface="Roboto"/>
                  <a:sym typeface="Roboto"/>
                </a:rPr>
                <a:t>Grid Animation</a:t>
              </a:r>
            </a:p>
          </p:txBody>
        </p:sp>
      </p:grpSp>
      <p:sp>
        <p:nvSpPr>
          <p:cNvPr id="67" name="Freeform 67"/>
          <p:cNvSpPr/>
          <p:nvPr/>
        </p:nvSpPr>
        <p:spPr>
          <a:xfrm>
            <a:off x="16608217" y="8607217"/>
            <a:ext cx="1679783" cy="1679783"/>
          </a:xfrm>
          <a:custGeom>
            <a:avLst/>
            <a:gdLst/>
            <a:ahLst/>
            <a:cxnLst/>
            <a:rect l="l" t="t" r="r" b="b"/>
            <a:pathLst>
              <a:path w="1679783" h="1679783">
                <a:moveTo>
                  <a:pt x="0" y="0"/>
                </a:moveTo>
                <a:lnTo>
                  <a:pt x="1679783" y="0"/>
                </a:lnTo>
                <a:lnTo>
                  <a:pt x="1679783" y="1679783"/>
                </a:lnTo>
                <a:lnTo>
                  <a:pt x="0" y="1679783"/>
                </a:lnTo>
                <a:lnTo>
                  <a:pt x="0" y="0"/>
                </a:lnTo>
                <a:close/>
              </a:path>
            </a:pathLst>
          </a:custGeom>
          <a:blipFill>
            <a:blip r:embed="rId5"/>
            <a:stretch>
              <a:fillRect/>
            </a:stretch>
          </a:blipFill>
        </p:spPr>
        <p:txBody>
          <a:bodyPr/>
          <a:lstStyle/>
          <a:p>
            <a:endParaRPr lang="en-SG"/>
          </a:p>
        </p:txBody>
      </p:sp>
      <p:sp>
        <p:nvSpPr>
          <p:cNvPr id="68" name="TextBox 68"/>
          <p:cNvSpPr txBox="1"/>
          <p:nvPr/>
        </p:nvSpPr>
        <p:spPr>
          <a:xfrm>
            <a:off x="4067679" y="11493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Tang Wei Shan Alicia (2401448)</a:t>
            </a:r>
          </a:p>
        </p:txBody>
      </p:sp>
      <p:sp>
        <p:nvSpPr>
          <p:cNvPr id="69" name="AutoShape 69"/>
          <p:cNvSpPr/>
          <p:nvPr/>
        </p:nvSpPr>
        <p:spPr>
          <a:xfrm>
            <a:off x="16617644" y="8254038"/>
            <a:ext cx="830464" cy="353178"/>
          </a:xfrm>
          <a:prstGeom prst="line">
            <a:avLst/>
          </a:prstGeom>
          <a:ln w="38100" cap="flat">
            <a:solidFill>
              <a:srgbClr val="000000"/>
            </a:solidFill>
            <a:prstDash val="solid"/>
            <a:headEnd type="none" w="sm" len="sm"/>
            <a:tailEnd type="triangle" w="lg" len="med"/>
          </a:ln>
        </p:spPr>
        <p:txBody>
          <a:bodyPr/>
          <a:lstStyle/>
          <a:p>
            <a:endParaRPr lang="en-SG"/>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5000"/>
            </a:blip>
            <a:stretch>
              <a:fillRect t="-8234" r="-833" b="-11197"/>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grpSp>
        <p:nvGrpSpPr>
          <p:cNvPr id="4" name="Group 4"/>
          <p:cNvGrpSpPr/>
          <p:nvPr/>
        </p:nvGrpSpPr>
        <p:grpSpPr>
          <a:xfrm>
            <a:off x="9014175" y="2440869"/>
            <a:ext cx="259650" cy="6711300"/>
            <a:chOff x="0" y="0"/>
            <a:chExt cx="346200" cy="8948400"/>
          </a:xfrm>
        </p:grpSpPr>
        <p:sp>
          <p:nvSpPr>
            <p:cNvPr id="5" name="Freeform 5"/>
            <p:cNvSpPr/>
            <p:nvPr/>
          </p:nvSpPr>
          <p:spPr>
            <a:xfrm>
              <a:off x="0" y="0"/>
              <a:ext cx="346202" cy="8948420"/>
            </a:xfrm>
            <a:custGeom>
              <a:avLst/>
              <a:gdLst/>
              <a:ahLst/>
              <a:cxnLst/>
              <a:rect l="l" t="t" r="r" b="b"/>
              <a:pathLst>
                <a:path w="346202" h="8948420">
                  <a:moveTo>
                    <a:pt x="0" y="0"/>
                  </a:moveTo>
                  <a:lnTo>
                    <a:pt x="346202" y="0"/>
                  </a:lnTo>
                  <a:lnTo>
                    <a:pt x="346202" y="8948420"/>
                  </a:lnTo>
                  <a:lnTo>
                    <a:pt x="0" y="8948420"/>
                  </a:lnTo>
                  <a:close/>
                </a:path>
              </a:pathLst>
            </a:custGeom>
            <a:solidFill>
              <a:srgbClr val="3C78D8"/>
            </a:solidFill>
          </p:spPr>
          <p:txBody>
            <a:bodyPr/>
            <a:lstStyle/>
            <a:p>
              <a:endParaRPr lang="en-SG"/>
            </a:p>
          </p:txBody>
        </p:sp>
      </p:grpSp>
      <p:sp>
        <p:nvSpPr>
          <p:cNvPr id="6" name="TextBox 6"/>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Tang Wei Shan Alicia (2401448)</a:t>
            </a:r>
          </a:p>
        </p:txBody>
      </p:sp>
      <p:sp>
        <p:nvSpPr>
          <p:cNvPr id="7" name="TextBox 7"/>
          <p:cNvSpPr txBox="1"/>
          <p:nvPr/>
        </p:nvSpPr>
        <p:spPr>
          <a:xfrm>
            <a:off x="1351800" y="2364669"/>
            <a:ext cx="6871800" cy="7210425"/>
          </a:xfrm>
          <a:prstGeom prst="rect">
            <a:avLst/>
          </a:prstGeom>
        </p:spPr>
        <p:txBody>
          <a:bodyPr lIns="0" tIns="0" rIns="0" bIns="0" rtlCol="0" anchor="t">
            <a:spAutoFit/>
          </a:bodyPr>
          <a:lstStyle/>
          <a:p>
            <a:pPr algn="l">
              <a:lnSpc>
                <a:spcPts val="4439"/>
              </a:lnSpc>
            </a:pPr>
            <a:r>
              <a:rPr lang="en-US" sz="3699" u="sng">
                <a:solidFill>
                  <a:srgbClr val="003865"/>
                </a:solidFill>
                <a:latin typeface="Arial"/>
                <a:ea typeface="Arial"/>
                <a:cs typeface="Arial"/>
                <a:sym typeface="Arial"/>
              </a:rPr>
              <a:t>UI and Animation Functions</a:t>
            </a:r>
            <a:r>
              <a:rPr lang="en-US" sz="3699">
                <a:solidFill>
                  <a:srgbClr val="003865"/>
                </a:solidFill>
                <a:latin typeface="Arial"/>
                <a:ea typeface="Arial"/>
                <a:cs typeface="Arial"/>
                <a:sym typeface="Arial"/>
              </a:rPr>
              <a:t>:</a:t>
            </a:r>
          </a:p>
          <a:p>
            <a:pPr algn="l">
              <a:lnSpc>
                <a:spcPts val="3600"/>
              </a:lnSpc>
            </a:pPr>
            <a:r>
              <a:rPr lang="en-US" sz="3000" b="1">
                <a:solidFill>
                  <a:srgbClr val="003865"/>
                </a:solidFill>
                <a:latin typeface="Arimo Bold"/>
                <a:ea typeface="Arimo Bold"/>
                <a:cs typeface="Arimo Bold"/>
                <a:sym typeface="Arimo Bold"/>
              </a:rPr>
              <a:t>DrawDifficultySelect()</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an interface for players to select their preferred AI difficulty level.</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DrawModelSelect()</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an interface for players to choose between different AI models when playing in Easy mode.</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DrawRectangleRec()</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a color-filled rectangle.</a:t>
            </a:r>
          </a:p>
          <a:p>
            <a:pPr algn="l">
              <a:lnSpc>
                <a:spcPts val="360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DrawButton()</a:t>
            </a:r>
            <a:r>
              <a:rPr lang="en-US" sz="3000">
                <a:solidFill>
                  <a:srgbClr val="003865"/>
                </a:solidFill>
                <a:latin typeface="Arimo"/>
                <a:ea typeface="Arimo"/>
                <a:cs typeface="Arimo"/>
                <a:sym typeface="Arimo"/>
              </a:rPr>
              <a:t>:</a:t>
            </a:r>
          </a:p>
          <a:p>
            <a:pPr algn="l">
              <a:lnSpc>
                <a:spcPts val="3600"/>
              </a:lnSpc>
            </a:pPr>
            <a:r>
              <a:rPr lang="en-US" sz="3000">
                <a:solidFill>
                  <a:srgbClr val="003865"/>
                </a:solidFill>
                <a:latin typeface="Arial"/>
                <a:ea typeface="Arial"/>
                <a:cs typeface="Arial"/>
                <a:sym typeface="Arial"/>
              </a:rPr>
              <a:t>Added button vibration feature.</a:t>
            </a:r>
          </a:p>
        </p:txBody>
      </p:sp>
      <p:sp>
        <p:nvSpPr>
          <p:cNvPr id="10" name="TextBox 10"/>
          <p:cNvSpPr txBox="1"/>
          <p:nvPr/>
        </p:nvSpPr>
        <p:spPr>
          <a:xfrm>
            <a:off x="10064400" y="2805669"/>
            <a:ext cx="7924146" cy="5905500"/>
          </a:xfrm>
          <a:prstGeom prst="rect">
            <a:avLst/>
          </a:prstGeom>
        </p:spPr>
        <p:txBody>
          <a:bodyPr lIns="0" tIns="0" rIns="0" bIns="0" rtlCol="0" anchor="t">
            <a:spAutoFit/>
          </a:bodyPr>
          <a:lstStyle/>
          <a:p>
            <a:pPr algn="l">
              <a:lnSpc>
                <a:spcPts val="4320"/>
              </a:lnSpc>
            </a:pPr>
            <a:endParaRPr/>
          </a:p>
          <a:p>
            <a:pPr algn="l">
              <a:lnSpc>
                <a:spcPts val="3600"/>
              </a:lnSpc>
            </a:pPr>
            <a:r>
              <a:rPr lang="en-US" sz="3000" b="1">
                <a:solidFill>
                  <a:srgbClr val="003865"/>
                </a:solidFill>
                <a:latin typeface="Arimo Bold"/>
                <a:ea typeface="Arimo Bold"/>
                <a:cs typeface="Arimo Bold"/>
                <a:sym typeface="Arimo Bold"/>
              </a:rPr>
              <a:t>DrawConfetti()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Draws the confetti particles on the screen.</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InitConfetti()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Initializes the confetti particles for the animated UI upon winning.</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UpdateConfetti()</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Updates the position and rotation of confetti particles.</a:t>
            </a:r>
          </a:p>
          <a:p>
            <a:pPr algn="l">
              <a:lnSpc>
                <a:spcPts val="4320"/>
              </a:lnSpc>
            </a:pPr>
            <a:endParaRPr lang="en-US" sz="3000">
              <a:solidFill>
                <a:srgbClr val="003865"/>
              </a:solidFill>
              <a:latin typeface="Arial"/>
              <a:ea typeface="Arial"/>
              <a:cs typeface="Arial"/>
              <a:sym typeface="Aria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39400"/>
          </a:xfrm>
          <a:custGeom>
            <a:avLst/>
            <a:gdLst/>
            <a:ahLst/>
            <a:cxnLst/>
            <a:rect l="l" t="t" r="r" b="b"/>
            <a:pathLst>
              <a:path w="18288000" h="10439400">
                <a:moveTo>
                  <a:pt x="0" y="0"/>
                </a:moveTo>
                <a:lnTo>
                  <a:pt x="18288000" y="0"/>
                </a:lnTo>
                <a:lnTo>
                  <a:pt x="18288000" y="10439400"/>
                </a:lnTo>
                <a:lnTo>
                  <a:pt x="0" y="10439400"/>
                </a:lnTo>
                <a:lnTo>
                  <a:pt x="0" y="0"/>
                </a:lnTo>
                <a:close/>
              </a:path>
            </a:pathLst>
          </a:custGeom>
          <a:blipFill>
            <a:blip r:embed="rId3">
              <a:alphaModFix amt="35000"/>
            </a:blip>
            <a:stretch>
              <a:fillRect t="-8107" r="-833" b="-9579"/>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grpSp>
        <p:nvGrpSpPr>
          <p:cNvPr id="4" name="Group 4"/>
          <p:cNvGrpSpPr/>
          <p:nvPr/>
        </p:nvGrpSpPr>
        <p:grpSpPr>
          <a:xfrm>
            <a:off x="9014175" y="2483175"/>
            <a:ext cx="259650" cy="6711300"/>
            <a:chOff x="0" y="0"/>
            <a:chExt cx="346200" cy="8948400"/>
          </a:xfrm>
        </p:grpSpPr>
        <p:sp>
          <p:nvSpPr>
            <p:cNvPr id="5" name="Freeform 5"/>
            <p:cNvSpPr/>
            <p:nvPr/>
          </p:nvSpPr>
          <p:spPr>
            <a:xfrm>
              <a:off x="0" y="0"/>
              <a:ext cx="346202" cy="8948420"/>
            </a:xfrm>
            <a:custGeom>
              <a:avLst/>
              <a:gdLst/>
              <a:ahLst/>
              <a:cxnLst/>
              <a:rect l="l" t="t" r="r" b="b"/>
              <a:pathLst>
                <a:path w="346202" h="8948420">
                  <a:moveTo>
                    <a:pt x="0" y="0"/>
                  </a:moveTo>
                  <a:lnTo>
                    <a:pt x="346202" y="0"/>
                  </a:lnTo>
                  <a:lnTo>
                    <a:pt x="346202" y="8948420"/>
                  </a:lnTo>
                  <a:lnTo>
                    <a:pt x="0" y="8948420"/>
                  </a:lnTo>
                  <a:close/>
                </a:path>
              </a:pathLst>
            </a:custGeom>
            <a:solidFill>
              <a:srgbClr val="3C78D8"/>
            </a:solidFill>
          </p:spPr>
          <p:txBody>
            <a:bodyPr/>
            <a:lstStyle/>
            <a:p>
              <a:endParaRPr lang="en-SG"/>
            </a:p>
          </p:txBody>
        </p:sp>
      </p:grpSp>
      <p:sp>
        <p:nvSpPr>
          <p:cNvPr id="6" name="TextBox 6"/>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Tang Wei Shan Alicia (2401448)</a:t>
            </a:r>
          </a:p>
        </p:txBody>
      </p:sp>
      <p:sp>
        <p:nvSpPr>
          <p:cNvPr id="9" name="TextBox 9"/>
          <p:cNvSpPr txBox="1"/>
          <p:nvPr/>
        </p:nvSpPr>
        <p:spPr>
          <a:xfrm>
            <a:off x="1675383" y="3567112"/>
            <a:ext cx="6938742" cy="4467225"/>
          </a:xfrm>
          <a:prstGeom prst="rect">
            <a:avLst/>
          </a:prstGeom>
        </p:spPr>
        <p:txBody>
          <a:bodyPr lIns="0" tIns="0" rIns="0" bIns="0" rtlCol="0" anchor="t">
            <a:spAutoFit/>
          </a:bodyPr>
          <a:lstStyle/>
          <a:p>
            <a:pPr algn="l">
              <a:lnSpc>
                <a:spcPts val="4439"/>
              </a:lnSpc>
            </a:pPr>
            <a:r>
              <a:rPr lang="en-US" sz="3699" u="sng">
                <a:solidFill>
                  <a:srgbClr val="003865"/>
                </a:solidFill>
                <a:latin typeface="Arial"/>
                <a:ea typeface="Arial"/>
                <a:cs typeface="Arial"/>
                <a:sym typeface="Arial"/>
              </a:rPr>
              <a:t>Raylib Functions</a:t>
            </a:r>
            <a:r>
              <a:rPr lang="en-US" sz="3699">
                <a:solidFill>
                  <a:srgbClr val="003865"/>
                </a:solidFill>
                <a:latin typeface="Arial"/>
                <a:ea typeface="Arial"/>
                <a:cs typeface="Arial"/>
                <a:sym typeface="Arial"/>
              </a:rPr>
              <a:t>:</a:t>
            </a:r>
          </a:p>
          <a:p>
            <a:pPr algn="l">
              <a:lnSpc>
                <a:spcPts val="3600"/>
              </a:lnSpc>
            </a:pPr>
            <a:r>
              <a:rPr lang="en-US" sz="3000" b="1">
                <a:solidFill>
                  <a:srgbClr val="003865"/>
                </a:solidFill>
                <a:latin typeface="Arimo Bold"/>
                <a:ea typeface="Arimo Bold"/>
                <a:cs typeface="Arimo Bold"/>
                <a:sym typeface="Arimo Bold"/>
              </a:rPr>
              <a:t>SetSoundVolume()</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Sets volume for a sound (Max level: 1.0).</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StopSound()</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Stops playing a sound.</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SetMouseCursor()</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Sets mouse cursor.</a:t>
            </a:r>
          </a:p>
        </p:txBody>
      </p:sp>
      <p:sp>
        <p:nvSpPr>
          <p:cNvPr id="10" name="TextBox 10"/>
          <p:cNvSpPr txBox="1"/>
          <p:nvPr/>
        </p:nvSpPr>
        <p:spPr>
          <a:xfrm>
            <a:off x="9673875" y="3057525"/>
            <a:ext cx="7855500" cy="5486400"/>
          </a:xfrm>
          <a:prstGeom prst="rect">
            <a:avLst/>
          </a:prstGeom>
        </p:spPr>
        <p:txBody>
          <a:bodyPr lIns="0" tIns="0" rIns="0" bIns="0" rtlCol="0" anchor="t">
            <a:spAutoFit/>
          </a:bodyPr>
          <a:lstStyle/>
          <a:p>
            <a:pPr algn="l">
              <a:lnSpc>
                <a:spcPts val="4439"/>
              </a:lnSpc>
            </a:pPr>
            <a:r>
              <a:rPr lang="en-US" sz="3699" u="sng">
                <a:solidFill>
                  <a:srgbClr val="003865"/>
                </a:solidFill>
                <a:latin typeface="Arial"/>
                <a:ea typeface="Arial"/>
                <a:cs typeface="Arial"/>
                <a:sym typeface="Arial"/>
              </a:rPr>
              <a:t>Standard Functions</a:t>
            </a:r>
            <a:r>
              <a:rPr lang="en-US" sz="3699">
                <a:solidFill>
                  <a:srgbClr val="003865"/>
                </a:solidFill>
                <a:latin typeface="Arial"/>
                <a:ea typeface="Arial"/>
                <a:cs typeface="Arial"/>
                <a:sym typeface="Arial"/>
              </a:rPr>
              <a:t>:</a:t>
            </a:r>
          </a:p>
          <a:p>
            <a:pPr algn="l">
              <a:lnSpc>
                <a:spcPts val="3600"/>
              </a:lnSpc>
            </a:pPr>
            <a:r>
              <a:rPr lang="en-US" sz="3000" b="1">
                <a:solidFill>
                  <a:srgbClr val="003865"/>
                </a:solidFill>
                <a:latin typeface="Arimo Bold"/>
                <a:ea typeface="Arimo Bold"/>
                <a:cs typeface="Arimo Bold"/>
                <a:sym typeface="Arimo Bold"/>
              </a:rPr>
              <a:t>sprintf(char *str, const char *format, ...)</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Sends formatted output to a string.</a:t>
            </a:r>
          </a:p>
          <a:p>
            <a:pPr algn="l">
              <a:lnSpc>
                <a:spcPts val="4320"/>
              </a:lnSpc>
            </a:pPr>
            <a:endParaRPr lang="en-US" sz="3000">
              <a:solidFill>
                <a:srgbClr val="003865"/>
              </a:solidFill>
              <a:latin typeface="Arial"/>
              <a:ea typeface="Arial"/>
              <a:cs typeface="Arial"/>
              <a:sym typeface="Arial"/>
            </a:endParaRPr>
          </a:p>
          <a:p>
            <a:pPr algn="l">
              <a:lnSpc>
                <a:spcPts val="3600"/>
              </a:lnSpc>
            </a:pPr>
            <a:r>
              <a:rPr lang="en-US" sz="3000" b="1">
                <a:solidFill>
                  <a:srgbClr val="003865"/>
                </a:solidFill>
                <a:latin typeface="Arimo Bold"/>
                <a:ea typeface="Arimo Bold"/>
                <a:cs typeface="Arimo Bold"/>
                <a:sym typeface="Arimo Bold"/>
              </a:rPr>
              <a:t>sinf(float x)</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Computes the sine (specified in radians) of x.</a:t>
            </a:r>
          </a:p>
          <a:p>
            <a:pPr algn="l">
              <a:lnSpc>
                <a:spcPts val="4320"/>
              </a:lnSpc>
            </a:pPr>
            <a:endParaRPr lang="en-US" sz="3000">
              <a:solidFill>
                <a:srgbClr val="003865"/>
              </a:solidFill>
              <a:latin typeface="Arial"/>
              <a:ea typeface="Arial"/>
              <a:cs typeface="Arial"/>
              <a:sym typeface="Arial"/>
            </a:endParaRPr>
          </a:p>
          <a:p>
            <a:pPr algn="l">
              <a:lnSpc>
                <a:spcPts val="4439"/>
              </a:lnSpc>
            </a:pPr>
            <a:r>
              <a:rPr lang="en-US" sz="3699" u="sng">
                <a:solidFill>
                  <a:srgbClr val="003865"/>
                </a:solidFill>
                <a:latin typeface="Arial"/>
                <a:ea typeface="Arial"/>
                <a:cs typeface="Arial"/>
                <a:sym typeface="Arial"/>
              </a:rPr>
              <a:t>Game Logic</a:t>
            </a:r>
            <a:r>
              <a:rPr lang="en-US" sz="3699">
                <a:solidFill>
                  <a:srgbClr val="003865"/>
                </a:solidFill>
                <a:latin typeface="Arial"/>
                <a:ea typeface="Arial"/>
                <a:cs typeface="Arial"/>
                <a:sym typeface="Arial"/>
              </a:rPr>
              <a:t>:</a:t>
            </a:r>
          </a:p>
          <a:p>
            <a:pPr algn="l">
              <a:lnSpc>
                <a:spcPts val="3600"/>
              </a:lnSpc>
            </a:pPr>
            <a:r>
              <a:rPr lang="en-US" sz="3000" b="1">
                <a:solidFill>
                  <a:srgbClr val="003865"/>
                </a:solidFill>
                <a:latin typeface="Arimo Bold"/>
                <a:ea typeface="Arimo Bold"/>
                <a:cs typeface="Arimo Bold"/>
                <a:sym typeface="Arimo Bold"/>
              </a:rPr>
              <a:t>GetCurrentModeStats()</a:t>
            </a:r>
            <a:r>
              <a:rPr lang="en-US" sz="3000">
                <a:solidFill>
                  <a:srgbClr val="003865"/>
                </a:solidFill>
                <a:latin typeface="Arimo"/>
                <a:ea typeface="Arimo"/>
                <a:cs typeface="Arimo"/>
                <a:sym typeface="Arimo"/>
              </a:rPr>
              <a:t>: </a:t>
            </a:r>
          </a:p>
          <a:p>
            <a:pPr algn="l">
              <a:lnSpc>
                <a:spcPts val="3600"/>
              </a:lnSpc>
            </a:pPr>
            <a:r>
              <a:rPr lang="en-US" sz="3000">
                <a:solidFill>
                  <a:srgbClr val="003865"/>
                </a:solidFill>
                <a:latin typeface="Arial"/>
                <a:ea typeface="Arial"/>
                <a:cs typeface="Arial"/>
                <a:sym typeface="Arial"/>
              </a:rPr>
              <a:t>Tracks game statistics (wins, losses and draws) for each difficulty mode and AI model. </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39400"/>
          </a:xfrm>
          <a:custGeom>
            <a:avLst/>
            <a:gdLst/>
            <a:ahLst/>
            <a:cxnLst/>
            <a:rect l="l" t="t" r="r" b="b"/>
            <a:pathLst>
              <a:path w="18288000" h="10439400">
                <a:moveTo>
                  <a:pt x="0" y="0"/>
                </a:moveTo>
                <a:lnTo>
                  <a:pt x="18288000" y="0"/>
                </a:lnTo>
                <a:lnTo>
                  <a:pt x="18288000" y="10439400"/>
                </a:lnTo>
                <a:lnTo>
                  <a:pt x="0" y="10439400"/>
                </a:lnTo>
                <a:lnTo>
                  <a:pt x="0" y="0"/>
                </a:lnTo>
                <a:close/>
              </a:path>
            </a:pathLst>
          </a:custGeom>
          <a:blipFill>
            <a:blip r:embed="rId5">
              <a:alphaModFix amt="35000"/>
            </a:blip>
            <a:stretch>
              <a:fillRect t="-8107" r="-833" b="-9579"/>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en-SG"/>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9688456" y="1845680"/>
            <a:ext cx="7570844" cy="7926521"/>
          </a:xfrm>
          <a:prstGeom prst="rect">
            <a:avLst/>
          </a:prstGeom>
          <a:ln w="38100" cap="rnd">
            <a:solidFill>
              <a:srgbClr val="000000"/>
            </a:solidFill>
            <a:prstDash val="solid"/>
          </a:ln>
        </p:spPr>
      </p:pic>
      <p:sp>
        <p:nvSpPr>
          <p:cNvPr id="7" name="TextBox 7"/>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Tang Wei Shan Alicia (2401448)</a:t>
            </a:r>
          </a:p>
        </p:txBody>
      </p:sp>
      <p:sp>
        <p:nvSpPr>
          <p:cNvPr id="8" name="TextBox 8"/>
          <p:cNvSpPr txBox="1"/>
          <p:nvPr/>
        </p:nvSpPr>
        <p:spPr>
          <a:xfrm>
            <a:off x="1729179" y="3156585"/>
            <a:ext cx="6362700" cy="1986915"/>
          </a:xfrm>
          <a:prstGeom prst="rect">
            <a:avLst/>
          </a:prstGeom>
        </p:spPr>
        <p:txBody>
          <a:bodyPr lIns="0" tIns="0" rIns="0" bIns="0" rtlCol="0" anchor="t">
            <a:spAutoFit/>
          </a:bodyPr>
          <a:lstStyle/>
          <a:p>
            <a:pPr marL="755651" lvl="1" indent="-377825" algn="l">
              <a:lnSpc>
                <a:spcPts val="3780"/>
              </a:lnSpc>
              <a:buFont typeface="Arial"/>
              <a:buChar char="•"/>
            </a:pPr>
            <a:r>
              <a:rPr lang="en-US" sz="3500" b="1">
                <a:solidFill>
                  <a:srgbClr val="003865"/>
                </a:solidFill>
                <a:latin typeface="Arial Bold"/>
                <a:ea typeface="Arial Bold"/>
                <a:cs typeface="Arial Bold"/>
                <a:sym typeface="Arial Bold"/>
              </a:rPr>
              <a:t>Difficulty Selection Screen</a:t>
            </a:r>
          </a:p>
          <a:p>
            <a:pPr marL="755651" lvl="1" indent="-377825" algn="l">
              <a:lnSpc>
                <a:spcPts val="3780"/>
              </a:lnSpc>
              <a:buFont typeface="Arial"/>
              <a:buChar char="•"/>
            </a:pPr>
            <a:r>
              <a:rPr lang="en-US" sz="3500" b="1">
                <a:solidFill>
                  <a:srgbClr val="003865"/>
                </a:solidFill>
                <a:latin typeface="Arial Bold"/>
                <a:ea typeface="Arial Bold"/>
                <a:cs typeface="Arial Bold"/>
                <a:sym typeface="Arial Bold"/>
              </a:rPr>
              <a:t>AI Model Selection Screen</a:t>
            </a:r>
          </a:p>
          <a:p>
            <a:pPr marL="755651" lvl="1" indent="-377825" algn="l">
              <a:lnSpc>
                <a:spcPts val="3780"/>
              </a:lnSpc>
              <a:buFont typeface="Arial"/>
              <a:buChar char="•"/>
            </a:pPr>
            <a:r>
              <a:rPr lang="en-US" sz="3500" b="1">
                <a:solidFill>
                  <a:srgbClr val="003865"/>
                </a:solidFill>
                <a:latin typeface="Arial Bold"/>
                <a:ea typeface="Arial Bold"/>
                <a:cs typeface="Arial Bold"/>
                <a:sym typeface="Arial Bold"/>
              </a:rPr>
              <a:t>Back Button Feature</a:t>
            </a:r>
          </a:p>
          <a:p>
            <a:pPr marL="755651" lvl="1" indent="-377825" algn="l">
              <a:lnSpc>
                <a:spcPts val="3780"/>
              </a:lnSpc>
              <a:buFont typeface="Arial"/>
              <a:buChar char="•"/>
            </a:pPr>
            <a:r>
              <a:rPr lang="en-US" sz="3500" b="1">
                <a:solidFill>
                  <a:srgbClr val="003865"/>
                </a:solidFill>
                <a:latin typeface="Arial Bold"/>
                <a:ea typeface="Arial Bold"/>
                <a:cs typeface="Arial Bold"/>
                <a:sym typeface="Arial Bold"/>
              </a:rPr>
              <a:t>Hover Animation</a:t>
            </a:r>
          </a:p>
        </p:txBody>
      </p:sp>
    </p:spTree>
  </p:cSld>
  <p:clrMapOvr>
    <a:masterClrMapping/>
  </p:clrMapOvr>
  <p:transition spd="slow">
    <p:push/>
  </p:transition>
  <p:timing>
    <p:tnLst>
      <p:par>
        <p:cTn id="1" dur="indefinite" restart="never" nodeType="tmRoot">
          <p:childTnLst>
            <p:video>
              <p:cMediaNode vol="85000">
                <p:cTn id="2"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39400"/>
          </a:xfrm>
          <a:custGeom>
            <a:avLst/>
            <a:gdLst/>
            <a:ahLst/>
            <a:cxnLst/>
            <a:rect l="l" t="t" r="r" b="b"/>
            <a:pathLst>
              <a:path w="18288000" h="10439400">
                <a:moveTo>
                  <a:pt x="0" y="0"/>
                </a:moveTo>
                <a:lnTo>
                  <a:pt x="18288000" y="0"/>
                </a:lnTo>
                <a:lnTo>
                  <a:pt x="18288000" y="10439400"/>
                </a:lnTo>
                <a:lnTo>
                  <a:pt x="0" y="10439400"/>
                </a:lnTo>
                <a:lnTo>
                  <a:pt x="0" y="0"/>
                </a:lnTo>
                <a:close/>
              </a:path>
            </a:pathLst>
          </a:custGeom>
          <a:blipFill>
            <a:blip r:embed="rId5">
              <a:alphaModFix amt="35000"/>
            </a:blip>
            <a:stretch>
              <a:fillRect t="-8107" r="-833" b="-9579"/>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en-SG"/>
          </a:p>
        </p:txBody>
      </p:sp>
      <p:sp>
        <p:nvSpPr>
          <p:cNvPr id="4" name="Freeform 4"/>
          <p:cNvSpPr/>
          <p:nvPr/>
        </p:nvSpPr>
        <p:spPr>
          <a:xfrm>
            <a:off x="1028700" y="4185496"/>
            <a:ext cx="8895832" cy="1594395"/>
          </a:xfrm>
          <a:custGeom>
            <a:avLst/>
            <a:gdLst/>
            <a:ahLst/>
            <a:cxnLst/>
            <a:rect l="l" t="t" r="r" b="b"/>
            <a:pathLst>
              <a:path w="8895832" h="1594395">
                <a:moveTo>
                  <a:pt x="0" y="0"/>
                </a:moveTo>
                <a:lnTo>
                  <a:pt x="8895832" y="0"/>
                </a:lnTo>
                <a:lnTo>
                  <a:pt x="8895832" y="1594395"/>
                </a:lnTo>
                <a:lnTo>
                  <a:pt x="0" y="1594395"/>
                </a:lnTo>
                <a:lnTo>
                  <a:pt x="0" y="0"/>
                </a:lnTo>
                <a:close/>
              </a:path>
            </a:pathLst>
          </a:custGeom>
          <a:blipFill>
            <a:blip r:embed="rId7"/>
            <a:stretch>
              <a:fillRect/>
            </a:stretch>
          </a:blipFill>
          <a:ln w="19050" cap="sq">
            <a:solidFill>
              <a:srgbClr val="000000"/>
            </a:solidFill>
            <a:prstDash val="solid"/>
            <a:miter/>
          </a:ln>
        </p:spPr>
        <p:txBody>
          <a:bodyPr/>
          <a:lstStyle/>
          <a:p>
            <a:endParaRPr lang="en-SG"/>
          </a:p>
        </p:txBody>
      </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8"/>
          <a:srcRect/>
          <a:stretch>
            <a:fillRect/>
          </a:stretch>
        </p:blipFill>
        <p:spPr>
          <a:xfrm>
            <a:off x="10732029" y="3118369"/>
            <a:ext cx="5902256" cy="6139931"/>
          </a:xfrm>
          <a:prstGeom prst="rect">
            <a:avLst/>
          </a:prstGeom>
          <a:ln w="19050" cap="sq">
            <a:solidFill>
              <a:srgbClr val="000000"/>
            </a:solidFill>
            <a:prstDash val="solid"/>
          </a:ln>
        </p:spPr>
      </p:pic>
      <p:sp>
        <p:nvSpPr>
          <p:cNvPr id="8" name="TextBox 8"/>
          <p:cNvSpPr txBox="1"/>
          <p:nvPr/>
        </p:nvSpPr>
        <p:spPr>
          <a:xfrm>
            <a:off x="3915279" y="996942"/>
            <a:ext cx="12599124"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Tang Wei Shan Alicia (2401448)</a:t>
            </a:r>
          </a:p>
        </p:txBody>
      </p:sp>
      <p:sp>
        <p:nvSpPr>
          <p:cNvPr id="9" name="TextBox 9"/>
          <p:cNvSpPr txBox="1"/>
          <p:nvPr/>
        </p:nvSpPr>
        <p:spPr>
          <a:xfrm>
            <a:off x="1028700" y="3089794"/>
            <a:ext cx="4544378" cy="558165"/>
          </a:xfrm>
          <a:prstGeom prst="rect">
            <a:avLst/>
          </a:prstGeom>
        </p:spPr>
        <p:txBody>
          <a:bodyPr lIns="0" tIns="0" rIns="0" bIns="0" rtlCol="0" anchor="t">
            <a:spAutoFit/>
          </a:bodyPr>
          <a:lstStyle/>
          <a:p>
            <a:pPr algn="ctr">
              <a:lnSpc>
                <a:spcPts val="3780"/>
              </a:lnSpc>
              <a:spcBef>
                <a:spcPct val="0"/>
              </a:spcBef>
            </a:pPr>
            <a:r>
              <a:rPr lang="en-US" sz="3500" b="1">
                <a:solidFill>
                  <a:srgbClr val="003865"/>
                </a:solidFill>
                <a:latin typeface="Arial Bold"/>
                <a:ea typeface="Arial Bold"/>
                <a:cs typeface="Arial Bold"/>
                <a:sym typeface="Arial Bold"/>
              </a:rPr>
              <a:t>Performance Counter</a:t>
            </a:r>
          </a:p>
        </p:txBody>
      </p:sp>
      <p:sp>
        <p:nvSpPr>
          <p:cNvPr id="10" name="TextBox 10"/>
          <p:cNvSpPr txBox="1"/>
          <p:nvPr/>
        </p:nvSpPr>
        <p:spPr>
          <a:xfrm>
            <a:off x="10732029" y="2295409"/>
            <a:ext cx="4049673" cy="558165"/>
          </a:xfrm>
          <a:prstGeom prst="rect">
            <a:avLst/>
          </a:prstGeom>
        </p:spPr>
        <p:txBody>
          <a:bodyPr lIns="0" tIns="0" rIns="0" bIns="0" rtlCol="0" anchor="t">
            <a:spAutoFit/>
          </a:bodyPr>
          <a:lstStyle/>
          <a:p>
            <a:pPr algn="ctr">
              <a:lnSpc>
                <a:spcPts val="3780"/>
              </a:lnSpc>
              <a:spcBef>
                <a:spcPct val="0"/>
              </a:spcBef>
            </a:pPr>
            <a:r>
              <a:rPr lang="en-US" sz="3500" b="1">
                <a:solidFill>
                  <a:srgbClr val="003865"/>
                </a:solidFill>
                <a:latin typeface="Arial Bold"/>
                <a:ea typeface="Arial Bold"/>
                <a:cs typeface="Arial Bold"/>
                <a:sym typeface="Arial Bold"/>
              </a:rPr>
              <a:t>Winning Animation</a:t>
            </a:r>
          </a:p>
        </p:txBody>
      </p:sp>
    </p:spTree>
  </p:cSld>
  <p:clrMapOvr>
    <a:masterClrMapping/>
  </p:clrMapOvr>
  <p:transition spd="slow">
    <p:push/>
  </p:transition>
  <p:timing>
    <p:tnLst>
      <p:par>
        <p:cTn id="1" dur="indefinite" restart="never" nodeType="tmRoot">
          <p:childTnLst>
            <p:video>
              <p:cMediaNode vol="85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graphicFrame>
        <p:nvGraphicFramePr>
          <p:cNvPr id="3" name="Table 3"/>
          <p:cNvGraphicFramePr>
            <a:graphicFrameLocks noGrp="1"/>
          </p:cNvGraphicFramePr>
          <p:nvPr/>
        </p:nvGraphicFramePr>
        <p:xfrm>
          <a:off x="1893568" y="2133925"/>
          <a:ext cx="14500865" cy="7844957"/>
        </p:xfrm>
        <a:graphic>
          <a:graphicData uri="http://schemas.openxmlformats.org/drawingml/2006/table">
            <a:tbl>
              <a:tblPr/>
              <a:tblGrid>
                <a:gridCol w="5499660">
                  <a:extLst>
                    <a:ext uri="{9D8B030D-6E8A-4147-A177-3AD203B41FA5}">
                      <a16:colId xmlns:a16="http://schemas.microsoft.com/office/drawing/2014/main" val="20000"/>
                    </a:ext>
                  </a:extLst>
                </a:gridCol>
                <a:gridCol w="9001205">
                  <a:extLst>
                    <a:ext uri="{9D8B030D-6E8A-4147-A177-3AD203B41FA5}">
                      <a16:colId xmlns:a16="http://schemas.microsoft.com/office/drawing/2014/main" val="20001"/>
                    </a:ext>
                  </a:extLst>
                </a:gridCol>
              </a:tblGrid>
              <a:tr h="591268">
                <a:tc>
                  <a:txBody>
                    <a:bodyPr/>
                    <a:lstStyle/>
                    <a:p>
                      <a:pPr algn="ctr">
                        <a:lnSpc>
                          <a:spcPts val="2700"/>
                        </a:lnSpc>
                        <a:defRPr/>
                      </a:pPr>
                      <a:r>
                        <a:rPr lang="en-US" sz="2250" b="1">
                          <a:solidFill>
                            <a:srgbClr val="000000"/>
                          </a:solidFill>
                          <a:latin typeface="Arial Bold"/>
                          <a:ea typeface="Arial Bold"/>
                          <a:cs typeface="Arial Bold"/>
                          <a:sym typeface="Arial Bold"/>
                        </a:rPr>
                        <a:t>Name</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700"/>
                        </a:lnSpc>
                        <a:defRPr/>
                      </a:pPr>
                      <a:r>
                        <a:rPr lang="en-US" sz="2250" b="1">
                          <a:solidFill>
                            <a:srgbClr val="000000"/>
                          </a:solidFill>
                          <a:latin typeface="Arial Bold"/>
                          <a:ea typeface="Arial Bold"/>
                          <a:cs typeface="Arial Bold"/>
                          <a:sym typeface="Arial Bold"/>
                        </a:rPr>
                        <a:t>Scope</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1268">
                <a:tc>
                  <a:txBody>
                    <a:bodyPr/>
                    <a:lstStyle/>
                    <a:p>
                      <a:pPr algn="ctr">
                        <a:lnSpc>
                          <a:spcPts val="2520"/>
                        </a:lnSpc>
                        <a:defRPr/>
                      </a:pPr>
                      <a:r>
                        <a:rPr lang="en-US" sz="2100">
                          <a:solidFill>
                            <a:srgbClr val="000000"/>
                          </a:solidFill>
                          <a:latin typeface="Arial"/>
                          <a:ea typeface="Arial"/>
                          <a:cs typeface="Arial"/>
                          <a:sym typeface="Arial"/>
                        </a:rPr>
                        <a:t>Gaddiel Lim Kang Seng</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607219" lvl="1" indent="-303609" algn="l">
                        <a:lnSpc>
                          <a:spcPts val="2700"/>
                        </a:lnSpc>
                        <a:buFont typeface="Arial"/>
                        <a:buChar char="•"/>
                        <a:defRPr/>
                      </a:pPr>
                      <a:r>
                        <a:rPr lang="en-US" sz="2250">
                          <a:solidFill>
                            <a:srgbClr val="000000"/>
                          </a:solidFill>
                          <a:latin typeface="Arial"/>
                          <a:ea typeface="Arial"/>
                          <a:cs typeface="Arial"/>
                          <a:sym typeface="Arial"/>
                        </a:rPr>
                        <a:t>4B (Naives Bayes model)</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4585">
                <a:tc>
                  <a:txBody>
                    <a:bodyPr/>
                    <a:lstStyle/>
                    <a:p>
                      <a:pPr algn="ctr">
                        <a:lnSpc>
                          <a:spcPts val="2520"/>
                        </a:lnSpc>
                        <a:defRPr/>
                      </a:pPr>
                      <a:r>
                        <a:rPr lang="en-US" sz="2100">
                          <a:solidFill>
                            <a:srgbClr val="000000"/>
                          </a:solidFill>
                          <a:latin typeface="Arial"/>
                          <a:ea typeface="Arial"/>
                          <a:cs typeface="Arial"/>
                          <a:sym typeface="Arial"/>
                        </a:rPr>
                        <a:t>Sheila Lim Yann Tsern</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607219" lvl="1" indent="-303609" algn="l">
                        <a:lnSpc>
                          <a:spcPts val="2700"/>
                        </a:lnSpc>
                        <a:buFont typeface="Arial"/>
                        <a:buChar char="•"/>
                        <a:defRPr/>
                      </a:pPr>
                      <a:r>
                        <a:rPr lang="en-US" sz="2250">
                          <a:solidFill>
                            <a:srgbClr val="000000"/>
                          </a:solidFill>
                          <a:latin typeface="Arial"/>
                          <a:ea typeface="Arial"/>
                          <a:cs typeface="Arial"/>
                          <a:sym typeface="Arial"/>
                        </a:rPr>
                        <a:t>4B (Decision Tree model)</a:t>
                      </a:r>
                      <a:endParaRPr lang="en-US" sz="1100"/>
                    </a:p>
                    <a:p>
                      <a:pPr marL="607219" lvl="1" indent="-303609" algn="l">
                        <a:lnSpc>
                          <a:spcPts val="2700"/>
                        </a:lnSpc>
                        <a:buFont typeface="Arial"/>
                        <a:buChar char="•"/>
                      </a:pPr>
                      <a:r>
                        <a:rPr lang="en-US" sz="2250">
                          <a:solidFill>
                            <a:srgbClr val="000000"/>
                          </a:solidFill>
                          <a:latin typeface="Arial"/>
                          <a:ea typeface="Arial"/>
                          <a:cs typeface="Arial"/>
                          <a:sym typeface="Arial"/>
                        </a:rPr>
                        <a:t>Enhancements of Decision Tree Model</a:t>
                      </a:r>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1218">
                <a:tc>
                  <a:txBody>
                    <a:bodyPr/>
                    <a:lstStyle/>
                    <a:p>
                      <a:pPr algn="ctr">
                        <a:lnSpc>
                          <a:spcPts val="2520"/>
                        </a:lnSpc>
                        <a:defRPr/>
                      </a:pPr>
                      <a:r>
                        <a:rPr lang="en-US" sz="2100">
                          <a:solidFill>
                            <a:srgbClr val="000000"/>
                          </a:solidFill>
                          <a:latin typeface="Arial"/>
                          <a:ea typeface="Arial"/>
                          <a:cs typeface="Arial"/>
                          <a:sym typeface="Arial"/>
                        </a:rPr>
                        <a:t>Tan Bing Kun Terence</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607219" lvl="1" indent="-303609" algn="l">
                        <a:lnSpc>
                          <a:spcPts val="2700"/>
                        </a:lnSpc>
                        <a:buFont typeface="Arial"/>
                        <a:buChar char="•"/>
                        <a:defRPr/>
                      </a:pPr>
                      <a:r>
                        <a:rPr lang="en-US" sz="2250">
                          <a:solidFill>
                            <a:srgbClr val="000000"/>
                          </a:solidFill>
                          <a:latin typeface="Arial"/>
                          <a:ea typeface="Arial"/>
                          <a:cs typeface="Arial"/>
                          <a:sym typeface="Arial"/>
                        </a:rPr>
                        <a:t>3</a:t>
                      </a:r>
                      <a:endParaRPr lang="en-US" sz="1100"/>
                    </a:p>
                    <a:p>
                      <a:pPr marL="607219" lvl="1" indent="-303609" algn="l">
                        <a:lnSpc>
                          <a:spcPts val="2700"/>
                        </a:lnSpc>
                        <a:buFont typeface="Arial"/>
                        <a:buChar char="•"/>
                      </a:pPr>
                      <a:r>
                        <a:rPr lang="en-US" sz="2250">
                          <a:solidFill>
                            <a:srgbClr val="000000"/>
                          </a:solidFill>
                          <a:latin typeface="Arial"/>
                          <a:ea typeface="Arial"/>
                          <a:cs typeface="Arial"/>
                          <a:sym typeface="Arial"/>
                        </a:rPr>
                        <a:t>4A</a:t>
                      </a:r>
                    </a:p>
                    <a:p>
                      <a:pPr marL="607219" lvl="1" indent="-303609" algn="l">
                        <a:lnSpc>
                          <a:spcPts val="2700"/>
                        </a:lnSpc>
                        <a:buFont typeface="Arial"/>
                        <a:buChar char="•"/>
                      </a:pPr>
                      <a:r>
                        <a:rPr lang="en-US" sz="2250">
                          <a:solidFill>
                            <a:srgbClr val="000000"/>
                          </a:solidFill>
                          <a:latin typeface="Arial"/>
                          <a:ea typeface="Arial"/>
                          <a:cs typeface="Arial"/>
                          <a:sym typeface="Arial"/>
                        </a:rPr>
                        <a:t>Hint System</a:t>
                      </a:r>
                    </a:p>
                    <a:p>
                      <a:pPr marL="607219" lvl="1" indent="-303609" algn="l">
                        <a:lnSpc>
                          <a:spcPts val="2700"/>
                        </a:lnSpc>
                        <a:buFont typeface="Arial"/>
                        <a:buChar char="•"/>
                      </a:pPr>
                      <a:r>
                        <a:rPr lang="en-US" sz="2250">
                          <a:solidFill>
                            <a:srgbClr val="000000"/>
                          </a:solidFill>
                          <a:latin typeface="Arial"/>
                          <a:ea typeface="Arial"/>
                          <a:cs typeface="Arial"/>
                          <a:sym typeface="Arial"/>
                        </a:rPr>
                        <a:t>Exit Button</a:t>
                      </a:r>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21218">
                <a:tc>
                  <a:txBody>
                    <a:bodyPr/>
                    <a:lstStyle/>
                    <a:p>
                      <a:pPr algn="ctr">
                        <a:lnSpc>
                          <a:spcPts val="2520"/>
                        </a:lnSpc>
                        <a:defRPr/>
                      </a:pPr>
                      <a:r>
                        <a:rPr lang="en-US" sz="2100">
                          <a:solidFill>
                            <a:srgbClr val="000000"/>
                          </a:solidFill>
                          <a:latin typeface="Arial"/>
                          <a:ea typeface="Arial"/>
                          <a:cs typeface="Arial"/>
                          <a:sym typeface="Arial"/>
                        </a:rPr>
                        <a:t>Tan Jian Xin</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607219" lvl="1" indent="-303609" algn="l">
                        <a:lnSpc>
                          <a:spcPts val="2700"/>
                        </a:lnSpc>
                        <a:buFont typeface="Arial"/>
                        <a:buChar char="•"/>
                        <a:defRPr/>
                      </a:pPr>
                      <a:r>
                        <a:rPr lang="en-US" sz="2250">
                          <a:solidFill>
                            <a:srgbClr val="000000"/>
                          </a:solidFill>
                          <a:latin typeface="Arial"/>
                          <a:ea typeface="Arial"/>
                          <a:cs typeface="Arial"/>
                          <a:sym typeface="Arial"/>
                        </a:rPr>
                        <a:t>1</a:t>
                      </a:r>
                      <a:endParaRPr lang="en-US" sz="1100"/>
                    </a:p>
                    <a:p>
                      <a:pPr marL="607219" lvl="1" indent="-303609" algn="l">
                        <a:lnSpc>
                          <a:spcPts val="2700"/>
                        </a:lnSpc>
                        <a:buFont typeface="Arial"/>
                        <a:buChar char="•"/>
                      </a:pPr>
                      <a:r>
                        <a:rPr lang="en-US" sz="2250">
                          <a:solidFill>
                            <a:srgbClr val="000000"/>
                          </a:solidFill>
                          <a:latin typeface="Arial"/>
                          <a:ea typeface="Arial"/>
                          <a:cs typeface="Arial"/>
                          <a:sym typeface="Arial"/>
                        </a:rPr>
                        <a:t>2</a:t>
                      </a:r>
                    </a:p>
                    <a:p>
                      <a:pPr marL="607219" lvl="1" indent="-303609" algn="l">
                        <a:lnSpc>
                          <a:spcPts val="2700"/>
                        </a:lnSpc>
                        <a:buFont typeface="Arial"/>
                        <a:buChar char="•"/>
                      </a:pPr>
                      <a:r>
                        <a:rPr lang="en-US" sz="2250">
                          <a:solidFill>
                            <a:srgbClr val="000000"/>
                          </a:solidFill>
                          <a:latin typeface="Arial"/>
                          <a:ea typeface="Arial"/>
                          <a:cs typeface="Arial"/>
                          <a:sym typeface="Arial"/>
                        </a:rPr>
                        <a:t>Sound Effects</a:t>
                      </a:r>
                    </a:p>
                    <a:p>
                      <a:pPr marL="607219" lvl="1" indent="-303609" algn="l">
                        <a:lnSpc>
                          <a:spcPts val="2700"/>
                        </a:lnSpc>
                        <a:buFont typeface="Arial"/>
                        <a:buChar char="•"/>
                      </a:pPr>
                      <a:r>
                        <a:rPr lang="en-US" sz="2250">
                          <a:solidFill>
                            <a:srgbClr val="000000"/>
                          </a:solidFill>
                          <a:latin typeface="Arial"/>
                          <a:ea typeface="Arial"/>
                          <a:cs typeface="Arial"/>
                          <a:sym typeface="Arial"/>
                        </a:rPr>
                        <a:t>Documentation, Pseudocode</a:t>
                      </a:r>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85400">
                <a:tc>
                  <a:txBody>
                    <a:bodyPr/>
                    <a:lstStyle/>
                    <a:p>
                      <a:pPr algn="ctr">
                        <a:lnSpc>
                          <a:spcPts val="2520"/>
                        </a:lnSpc>
                        <a:defRPr/>
                      </a:pPr>
                      <a:r>
                        <a:rPr lang="en-US" sz="2100">
                          <a:solidFill>
                            <a:srgbClr val="000000"/>
                          </a:solidFill>
                          <a:latin typeface="Arial"/>
                          <a:ea typeface="Arial"/>
                          <a:cs typeface="Arial"/>
                          <a:sym typeface="Arial"/>
                        </a:rPr>
                        <a:t>Tang Wei Shan Alicia</a:t>
                      </a:r>
                      <a:endParaRPr lang="en-US" sz="1100"/>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607219" lvl="1" indent="-303609" algn="l">
                        <a:lnSpc>
                          <a:spcPts val="2700"/>
                        </a:lnSpc>
                        <a:buFont typeface="Arial"/>
                        <a:buChar char="•"/>
                        <a:defRPr/>
                      </a:pPr>
                      <a:r>
                        <a:rPr lang="en-US" sz="2250">
                          <a:solidFill>
                            <a:srgbClr val="000000"/>
                          </a:solidFill>
                          <a:latin typeface="Arial"/>
                          <a:ea typeface="Arial"/>
                          <a:cs typeface="Arial"/>
                          <a:sym typeface="Arial"/>
                        </a:rPr>
                        <a:t>4C</a:t>
                      </a:r>
                      <a:endParaRPr lang="en-US" sz="1100"/>
                    </a:p>
                    <a:p>
                      <a:pPr marL="607219" lvl="1" indent="-303609" algn="l">
                        <a:lnSpc>
                          <a:spcPts val="2700"/>
                        </a:lnSpc>
                        <a:buFont typeface="Arial"/>
                        <a:buChar char="•"/>
                      </a:pPr>
                      <a:r>
                        <a:rPr lang="en-US" sz="2250">
                          <a:solidFill>
                            <a:srgbClr val="000000"/>
                          </a:solidFill>
                          <a:latin typeface="Arial"/>
                          <a:ea typeface="Arial"/>
                          <a:cs typeface="Arial"/>
                          <a:sym typeface="Arial"/>
                        </a:rPr>
                        <a:t>Grid Animations for Main page Tic-Tac-Toe </a:t>
                      </a:r>
                    </a:p>
                    <a:p>
                      <a:pPr marL="607219" lvl="1" indent="-303609" algn="l">
                        <a:lnSpc>
                          <a:spcPts val="2700"/>
                        </a:lnSpc>
                        <a:buFont typeface="Arial"/>
                        <a:buChar char="•"/>
                      </a:pPr>
                      <a:r>
                        <a:rPr lang="en-US" sz="2250">
                          <a:solidFill>
                            <a:srgbClr val="000000"/>
                          </a:solidFill>
                          <a:latin typeface="Arial"/>
                          <a:ea typeface="Arial"/>
                          <a:cs typeface="Arial"/>
                          <a:sym typeface="Arial"/>
                        </a:rPr>
                        <a:t>GUI for Difficulty Selection &amp; AI Selection Modes</a:t>
                      </a:r>
                    </a:p>
                    <a:p>
                      <a:pPr marL="607219" lvl="1" indent="-303609" algn="l">
                        <a:lnSpc>
                          <a:spcPts val="2700"/>
                        </a:lnSpc>
                        <a:buFont typeface="Arial"/>
                        <a:buChar char="•"/>
                      </a:pPr>
                      <a:r>
                        <a:rPr lang="en-US" sz="2250">
                          <a:solidFill>
                            <a:srgbClr val="000000"/>
                          </a:solidFill>
                          <a:latin typeface="Arial"/>
                          <a:ea typeface="Arial"/>
                          <a:cs typeface="Arial"/>
                          <a:sym typeface="Arial"/>
                        </a:rPr>
                        <a:t>Back and Quit Buttons</a:t>
                      </a:r>
                    </a:p>
                    <a:p>
                      <a:pPr marL="607219" lvl="1" indent="-303609" algn="l">
                        <a:lnSpc>
                          <a:spcPts val="2700"/>
                        </a:lnSpc>
                        <a:buFont typeface="Arial"/>
                        <a:buChar char="•"/>
                      </a:pPr>
                      <a:r>
                        <a:rPr lang="en-US" sz="2250">
                          <a:solidFill>
                            <a:srgbClr val="000000"/>
                          </a:solidFill>
                          <a:latin typeface="Arial"/>
                          <a:ea typeface="Arial"/>
                          <a:cs typeface="Arial"/>
                          <a:sym typeface="Arial"/>
                        </a:rPr>
                        <a:t>Winning Animation</a:t>
                      </a:r>
                    </a:p>
                  </a:txBody>
                  <a:tcPr marL="81904" marR="81904" marT="81904" marB="819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3915279" y="996942"/>
            <a:ext cx="13633500" cy="673608"/>
          </a:xfrm>
          <a:prstGeom prst="rect">
            <a:avLst/>
          </a:prstGeom>
        </p:spPr>
        <p:txBody>
          <a:bodyPr lIns="0" tIns="0" rIns="0" bIns="0" rtlCol="0" anchor="t">
            <a:spAutoFit/>
          </a:bodyPr>
          <a:lstStyle/>
          <a:p>
            <a:pPr algn="just">
              <a:lnSpc>
                <a:spcPts val="4536"/>
              </a:lnSpc>
            </a:pPr>
            <a:r>
              <a:rPr lang="en-US" sz="4200" b="1">
                <a:solidFill>
                  <a:srgbClr val="003865"/>
                </a:solidFill>
                <a:latin typeface="Arial Bold"/>
                <a:ea typeface="Arial Bold"/>
                <a:cs typeface="Arial Bold"/>
                <a:sym typeface="Arial Bold"/>
              </a:rPr>
              <a:t>Task Distribution</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Gaddiel Lim Kang Seng (2403453)</a:t>
            </a:r>
          </a:p>
        </p:txBody>
      </p:sp>
      <p:sp>
        <p:nvSpPr>
          <p:cNvPr id="7" name="TextBox 7"/>
          <p:cNvSpPr txBox="1"/>
          <p:nvPr/>
        </p:nvSpPr>
        <p:spPr>
          <a:xfrm>
            <a:off x="520050" y="2438857"/>
            <a:ext cx="17028750" cy="1133475"/>
          </a:xfrm>
          <a:prstGeom prst="rect">
            <a:avLst/>
          </a:prstGeom>
        </p:spPr>
        <p:txBody>
          <a:bodyPr lIns="0" tIns="0" rIns="0" bIns="0" rtlCol="0" anchor="t">
            <a:spAutoFit/>
          </a:bodyPr>
          <a:lstStyle/>
          <a:p>
            <a:pPr marL="556260" lvl="1" indent="-278130" algn="l">
              <a:lnSpc>
                <a:spcPts val="2879"/>
              </a:lnSpc>
              <a:buFont typeface="Arial"/>
              <a:buChar char="•"/>
            </a:pPr>
            <a:r>
              <a:rPr lang="en-US" sz="2400">
                <a:solidFill>
                  <a:srgbClr val="003865"/>
                </a:solidFill>
                <a:latin typeface="Arial"/>
                <a:ea typeface="Arial"/>
                <a:cs typeface="Arial"/>
                <a:sym typeface="Arial"/>
              </a:rPr>
              <a:t>Trained Naive Bayes Model with around 70% accuracy</a:t>
            </a:r>
          </a:p>
          <a:p>
            <a:pPr algn="l">
              <a:lnSpc>
                <a:spcPts val="2879"/>
              </a:lnSpc>
            </a:pPr>
            <a:endParaRPr lang="en-US" sz="2400">
              <a:solidFill>
                <a:srgbClr val="003865"/>
              </a:solidFill>
              <a:latin typeface="Arial"/>
              <a:ea typeface="Arial"/>
              <a:cs typeface="Arial"/>
              <a:sym typeface="Arial"/>
            </a:endParaRPr>
          </a:p>
          <a:p>
            <a:pPr marL="556260" lvl="1" indent="-278130" algn="l">
              <a:lnSpc>
                <a:spcPts val="2879"/>
              </a:lnSpc>
              <a:buFont typeface="Arial"/>
              <a:buChar char="•"/>
            </a:pPr>
            <a:r>
              <a:rPr lang="en-US" sz="2400">
                <a:solidFill>
                  <a:srgbClr val="003865"/>
                </a:solidFill>
                <a:latin typeface="Arial"/>
                <a:ea typeface="Arial"/>
                <a:cs typeface="Arial"/>
                <a:sym typeface="Arial"/>
              </a:rPr>
              <a:t>Implementation of model into Tic-Tac-Toe game</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3915279" y="693721"/>
            <a:ext cx="13633500" cy="12451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Extracting and Processing of dataset</a:t>
            </a:r>
          </a:p>
        </p:txBody>
      </p:sp>
      <p:sp>
        <p:nvSpPr>
          <p:cNvPr id="7" name="TextBox 7"/>
          <p:cNvSpPr txBox="1"/>
          <p:nvPr/>
        </p:nvSpPr>
        <p:spPr>
          <a:xfrm>
            <a:off x="520050" y="2438857"/>
            <a:ext cx="17028750" cy="2581275"/>
          </a:xfrm>
          <a:prstGeom prst="rect">
            <a:avLst/>
          </a:prstGeom>
        </p:spPr>
        <p:txBody>
          <a:bodyPr lIns="0" tIns="0" rIns="0" bIns="0" rtlCol="0" anchor="t">
            <a:spAutoFit/>
          </a:bodyPr>
          <a:lstStyle/>
          <a:p>
            <a:pPr marL="556260" lvl="1" indent="-278130" algn="l">
              <a:lnSpc>
                <a:spcPts val="2879"/>
              </a:lnSpc>
              <a:buFont typeface="Arial"/>
              <a:buChar char="•"/>
            </a:pPr>
            <a:r>
              <a:rPr lang="en-US" sz="2400">
                <a:solidFill>
                  <a:srgbClr val="003865"/>
                </a:solidFill>
                <a:latin typeface="Arial"/>
                <a:ea typeface="Arial"/>
                <a:cs typeface="Arial"/>
                <a:sym typeface="Arial"/>
              </a:rPr>
              <a:t>Using the provided tic-tac-toe.data dataset (960 lines) to train the model. </a:t>
            </a:r>
          </a:p>
          <a:p>
            <a:pPr algn="l">
              <a:lnSpc>
                <a:spcPts val="2879"/>
              </a:lnSpc>
            </a:pPr>
            <a:endParaRPr lang="en-US" sz="2400">
              <a:solidFill>
                <a:srgbClr val="003865"/>
              </a:solidFill>
              <a:latin typeface="Arial"/>
              <a:ea typeface="Arial"/>
              <a:cs typeface="Arial"/>
              <a:sym typeface="Arial"/>
            </a:endParaRPr>
          </a:p>
          <a:p>
            <a:pPr marL="556260" lvl="1" indent="-278130" algn="l">
              <a:lnSpc>
                <a:spcPts val="2879"/>
              </a:lnSpc>
              <a:buFont typeface="Arial"/>
              <a:buChar char="•"/>
            </a:pPr>
            <a:r>
              <a:rPr lang="en-US" sz="2400">
                <a:solidFill>
                  <a:srgbClr val="003865"/>
                </a:solidFill>
                <a:latin typeface="Arial"/>
                <a:ea typeface="Arial"/>
                <a:cs typeface="Arial"/>
                <a:sym typeface="Arial"/>
              </a:rPr>
              <a:t>First 630 lines were for positive outcome, next 330 were for negative outcome.</a:t>
            </a:r>
          </a:p>
          <a:p>
            <a:pPr algn="l">
              <a:lnSpc>
                <a:spcPts val="2879"/>
              </a:lnSpc>
            </a:pPr>
            <a:r>
              <a:rPr lang="en-US" sz="2400">
                <a:solidFill>
                  <a:srgbClr val="003865"/>
                </a:solidFill>
                <a:latin typeface="Arial"/>
                <a:ea typeface="Arial"/>
                <a:cs typeface="Arial"/>
                <a:sym typeface="Arial"/>
              </a:rPr>
              <a:t>So if we were to immediately split the first 80% lines for training and next 20% for testing. Training would be very skewed towards just predicting positive outcomes, and the models would not be able to predict any negative outcomes accurately.</a:t>
            </a:r>
          </a:p>
          <a:p>
            <a:pPr marL="556260" lvl="1" indent="-278130" algn="l">
              <a:lnSpc>
                <a:spcPts val="2879"/>
              </a:lnSpc>
            </a:pPr>
            <a:endParaRPr lang="en-US" sz="2400">
              <a:solidFill>
                <a:srgbClr val="003865"/>
              </a:solidFill>
              <a:latin typeface="Arial"/>
              <a:ea typeface="Arial"/>
              <a:cs typeface="Arial"/>
              <a:sym typeface="Arial"/>
            </a:endParaRPr>
          </a:p>
          <a:p>
            <a:pPr marL="556260" lvl="1" indent="-278130" algn="l">
              <a:lnSpc>
                <a:spcPts val="2879"/>
              </a:lnSpc>
              <a:buFont typeface="Arial"/>
              <a:buChar char="•"/>
            </a:pPr>
            <a:r>
              <a:rPr lang="en-US" sz="2400">
                <a:solidFill>
                  <a:srgbClr val="003865"/>
                </a:solidFill>
                <a:latin typeface="Arial"/>
                <a:ea typeface="Arial"/>
                <a:cs typeface="Arial"/>
                <a:sym typeface="Arial"/>
              </a:rPr>
              <a:t>Randomly shuffled the dataset before splitting to ensure generalization and avoid biasness during training.</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2967511" y="7437254"/>
            <a:ext cx="2063208" cy="2532134"/>
          </a:xfrm>
          <a:custGeom>
            <a:avLst/>
            <a:gdLst/>
            <a:ahLst/>
            <a:cxnLst/>
            <a:rect l="l" t="t" r="r" b="b"/>
            <a:pathLst>
              <a:path w="2063208" h="2532134">
                <a:moveTo>
                  <a:pt x="0" y="0"/>
                </a:moveTo>
                <a:lnTo>
                  <a:pt x="2063208" y="0"/>
                </a:lnTo>
                <a:lnTo>
                  <a:pt x="2063208" y="2532134"/>
                </a:lnTo>
                <a:lnTo>
                  <a:pt x="0" y="2532134"/>
                </a:lnTo>
                <a:lnTo>
                  <a:pt x="0" y="0"/>
                </a:lnTo>
                <a:close/>
              </a:path>
            </a:pathLst>
          </a:custGeom>
          <a:blipFill>
            <a:blip r:embed="rId5"/>
            <a:stretch>
              <a:fillRect t="-343" b="-343"/>
            </a:stretch>
          </a:blipFill>
        </p:spPr>
        <p:txBody>
          <a:bodyPr/>
          <a:lstStyle/>
          <a:p>
            <a:endParaRPr lang="en-SG"/>
          </a:p>
        </p:txBody>
      </p:sp>
      <p:sp>
        <p:nvSpPr>
          <p:cNvPr id="5" name="Freeform 5"/>
          <p:cNvSpPr/>
          <p:nvPr/>
        </p:nvSpPr>
        <p:spPr>
          <a:xfrm>
            <a:off x="10411776" y="7437254"/>
            <a:ext cx="2063199" cy="2532134"/>
          </a:xfrm>
          <a:custGeom>
            <a:avLst/>
            <a:gdLst/>
            <a:ahLst/>
            <a:cxnLst/>
            <a:rect l="l" t="t" r="r" b="b"/>
            <a:pathLst>
              <a:path w="2063199" h="2532134">
                <a:moveTo>
                  <a:pt x="0" y="0"/>
                </a:moveTo>
                <a:lnTo>
                  <a:pt x="2063198" y="0"/>
                </a:lnTo>
                <a:lnTo>
                  <a:pt x="2063198" y="2532134"/>
                </a:lnTo>
                <a:lnTo>
                  <a:pt x="0" y="2532134"/>
                </a:lnTo>
                <a:lnTo>
                  <a:pt x="0" y="0"/>
                </a:lnTo>
                <a:close/>
              </a:path>
            </a:pathLst>
          </a:custGeom>
          <a:blipFill>
            <a:blip r:embed="rId6"/>
            <a:stretch>
              <a:fillRect l="-2445" r="-2445"/>
            </a:stretch>
          </a:blipFill>
        </p:spPr>
        <p:txBody>
          <a:bodyPr/>
          <a:lstStyle/>
          <a:p>
            <a:endParaRPr lang="en-SG"/>
          </a:p>
        </p:txBody>
      </p:sp>
      <p:sp>
        <p:nvSpPr>
          <p:cNvPr id="8" name="TextBox 8"/>
          <p:cNvSpPr txBox="1"/>
          <p:nvPr/>
        </p:nvSpPr>
        <p:spPr>
          <a:xfrm>
            <a:off x="3915279" y="693721"/>
            <a:ext cx="13633500" cy="12451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Extracting and Processing of dataset</a:t>
            </a:r>
          </a:p>
        </p:txBody>
      </p:sp>
      <p:sp>
        <p:nvSpPr>
          <p:cNvPr id="9" name="TextBox 9"/>
          <p:cNvSpPr txBox="1"/>
          <p:nvPr/>
        </p:nvSpPr>
        <p:spPr>
          <a:xfrm>
            <a:off x="615150" y="2411087"/>
            <a:ext cx="16933800" cy="4949952"/>
          </a:xfrm>
          <a:prstGeom prst="rect">
            <a:avLst/>
          </a:prstGeom>
        </p:spPr>
        <p:txBody>
          <a:bodyPr lIns="0" tIns="0" rIns="0" bIns="0" rtlCol="0" anchor="t">
            <a:spAutoFit/>
          </a:bodyPr>
          <a:lstStyle/>
          <a:p>
            <a:pPr marL="546735" lvl="1" indent="-273368" algn="l">
              <a:lnSpc>
                <a:spcPts val="2520"/>
              </a:lnSpc>
              <a:buFont typeface="Arial"/>
              <a:buChar char="•"/>
            </a:pPr>
            <a:r>
              <a:rPr lang="en-US" sz="2100" b="1">
                <a:solidFill>
                  <a:srgbClr val="003865"/>
                </a:solidFill>
                <a:latin typeface="Arial Bold"/>
                <a:ea typeface="Arial Bold"/>
                <a:cs typeface="Arial Bold"/>
                <a:sym typeface="Arial Bold"/>
              </a:rPr>
              <a:t>load_data() function</a:t>
            </a:r>
          </a:p>
          <a:p>
            <a:pPr marL="546735" lvl="1" indent="-273368" algn="l">
              <a:lnSpc>
                <a:spcPts val="2520"/>
              </a:lnSpc>
            </a:pPr>
            <a:r>
              <a:rPr lang="en-US" sz="2100">
                <a:solidFill>
                  <a:srgbClr val="003865"/>
                </a:solidFill>
                <a:latin typeface="Arial"/>
                <a:ea typeface="Arial"/>
                <a:cs typeface="Arial"/>
                <a:sym typeface="Arial"/>
              </a:rPr>
              <a:t>Load the dataset into 2 different arrays, one containing the features (Tic-Tac-Toe board layout), and the other containing the respective outcomes (“positive” or “negative”).</a:t>
            </a:r>
          </a:p>
          <a:p>
            <a:pPr marL="546735" lvl="1" indent="-273368" algn="l">
              <a:lnSpc>
                <a:spcPts val="2520"/>
              </a:lnSpc>
            </a:pPr>
            <a:endParaRPr lang="en-US" sz="2100">
              <a:solidFill>
                <a:srgbClr val="003865"/>
              </a:solidFill>
              <a:latin typeface="Arial"/>
              <a:ea typeface="Arial"/>
              <a:cs typeface="Arial"/>
              <a:sym typeface="Arial"/>
            </a:endParaRPr>
          </a:p>
          <a:p>
            <a:pPr marL="546735" lvl="1" indent="-273368" algn="l">
              <a:lnSpc>
                <a:spcPts val="2520"/>
              </a:lnSpc>
              <a:buFont typeface="Arial"/>
              <a:buChar char="•"/>
            </a:pPr>
            <a:r>
              <a:rPr lang="en-US" sz="2100" b="1">
                <a:solidFill>
                  <a:srgbClr val="003865"/>
                </a:solidFill>
                <a:latin typeface="Arial Bold"/>
                <a:ea typeface="Arial Bold"/>
                <a:cs typeface="Arial Bold"/>
                <a:sym typeface="Arial Bold"/>
              </a:rPr>
              <a:t>outcome_index() function</a:t>
            </a:r>
          </a:p>
          <a:p>
            <a:pPr marL="546735" lvl="1" indent="-273368" algn="l">
              <a:lnSpc>
                <a:spcPts val="2520"/>
              </a:lnSpc>
            </a:pPr>
            <a:r>
              <a:rPr lang="en-US" sz="2100">
                <a:solidFill>
                  <a:srgbClr val="003865"/>
                </a:solidFill>
                <a:latin typeface="Arial"/>
                <a:ea typeface="Arial"/>
                <a:cs typeface="Arial"/>
                <a:sym typeface="Arial"/>
              </a:rPr>
              <a:t>Convert the string outcomes into the corresponding numerical label ( POSITIVE = 0 or NEGATIVE = 1 ). Increased memory efficiency and faster training speed, as numerical labels consume less memory and computation involving numbers is faster compared to string labels.</a:t>
            </a:r>
          </a:p>
          <a:p>
            <a:pPr marL="546735" lvl="1" indent="-273368" algn="l">
              <a:lnSpc>
                <a:spcPts val="2520"/>
              </a:lnSpc>
            </a:pPr>
            <a:endParaRPr lang="en-US" sz="2100">
              <a:solidFill>
                <a:srgbClr val="003865"/>
              </a:solidFill>
              <a:latin typeface="Arial"/>
              <a:ea typeface="Arial"/>
              <a:cs typeface="Arial"/>
              <a:sym typeface="Arial"/>
            </a:endParaRPr>
          </a:p>
          <a:p>
            <a:pPr marL="546735" lvl="1" indent="-273368" algn="l">
              <a:lnSpc>
                <a:spcPts val="2520"/>
              </a:lnSpc>
              <a:buFont typeface="Arial"/>
              <a:buChar char="•"/>
            </a:pPr>
            <a:r>
              <a:rPr lang="en-US" sz="2100" b="1">
                <a:solidFill>
                  <a:srgbClr val="003865"/>
                </a:solidFill>
                <a:latin typeface="Arial Bold"/>
                <a:ea typeface="Arial Bold"/>
                <a:cs typeface="Arial Bold"/>
                <a:sym typeface="Arial Bold"/>
              </a:rPr>
              <a:t>split_data() function</a:t>
            </a:r>
          </a:p>
          <a:p>
            <a:pPr marL="1146810" lvl="1" indent="-573405" algn="l">
              <a:lnSpc>
                <a:spcPts val="2520"/>
              </a:lnSpc>
              <a:buAutoNum type="arabicPeriod"/>
            </a:pPr>
            <a:r>
              <a:rPr lang="en-US" sz="2100">
                <a:solidFill>
                  <a:srgbClr val="003865"/>
                </a:solidFill>
                <a:latin typeface="Arial"/>
                <a:ea typeface="Arial"/>
                <a:cs typeface="Arial"/>
                <a:sym typeface="Arial"/>
              </a:rPr>
              <a:t>Randomly shuffle the dataset using Fisher-Yates algorithm. Iterates through the array backward, swapping the current element with a randomly chosen index from 0 to the current index, ensuring unbiased randomization.</a:t>
            </a:r>
          </a:p>
          <a:p>
            <a:pPr marL="1146810" lvl="1" indent="-573405" algn="l">
              <a:lnSpc>
                <a:spcPts val="2268"/>
              </a:lnSpc>
              <a:buAutoNum type="arabicPeriod"/>
            </a:pPr>
            <a:r>
              <a:rPr lang="en-US" sz="2100">
                <a:solidFill>
                  <a:srgbClr val="003865"/>
                </a:solidFill>
                <a:latin typeface="Arial"/>
                <a:ea typeface="Arial"/>
                <a:cs typeface="Arial"/>
                <a:sym typeface="Arial"/>
              </a:rPr>
              <a:t>Then take the first 80% of shuffled dataset for training data and next 20% for testing data.</a:t>
            </a:r>
          </a:p>
          <a:p>
            <a:pPr algn="l">
              <a:lnSpc>
                <a:spcPts val="2268"/>
              </a:lnSpc>
            </a:pPr>
            <a:endParaRPr lang="en-US" sz="2100">
              <a:solidFill>
                <a:srgbClr val="003865"/>
              </a:solidFill>
              <a:latin typeface="Arial"/>
              <a:ea typeface="Arial"/>
              <a:cs typeface="Arial"/>
              <a:sym typeface="Arial"/>
            </a:endParaRPr>
          </a:p>
          <a:p>
            <a:pPr marL="453390" lvl="1" indent="-226695" algn="l">
              <a:lnSpc>
                <a:spcPts val="2268"/>
              </a:lnSpc>
              <a:buFont typeface="Arial"/>
              <a:buChar char="•"/>
            </a:pPr>
            <a:r>
              <a:rPr lang="en-US" sz="2100">
                <a:solidFill>
                  <a:srgbClr val="003865"/>
                </a:solidFill>
                <a:latin typeface="Arial"/>
                <a:ea typeface="Arial"/>
                <a:cs typeface="Arial"/>
                <a:sym typeface="Arial"/>
              </a:rPr>
              <a:t>First 10 lines of training datasets:</a:t>
            </a:r>
          </a:p>
          <a:p>
            <a:pPr algn="l">
              <a:lnSpc>
                <a:spcPts val="2268"/>
              </a:lnSpc>
            </a:pPr>
            <a:endParaRPr lang="en-US" sz="2100">
              <a:solidFill>
                <a:srgbClr val="003865"/>
              </a:solidFill>
              <a:latin typeface="Arial"/>
              <a:ea typeface="Arial"/>
              <a:cs typeface="Arial"/>
              <a:sym typeface="Arial"/>
            </a:endParaRPr>
          </a:p>
          <a:p>
            <a:pPr algn="l">
              <a:lnSpc>
                <a:spcPts val="2268"/>
              </a:lnSpc>
            </a:pPr>
            <a:r>
              <a:rPr lang="en-US" sz="2100">
                <a:solidFill>
                  <a:srgbClr val="003865"/>
                </a:solidFill>
                <a:latin typeface="Arial"/>
                <a:ea typeface="Arial"/>
                <a:cs typeface="Arial"/>
                <a:sym typeface="Arial"/>
              </a:rPr>
              <a:t>                        train_boards array (features):                                                train_outcomes array (outcomes):</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629625" y="2448382"/>
            <a:ext cx="17028750" cy="6452235"/>
          </a:xfrm>
          <a:prstGeom prst="rect">
            <a:avLst/>
          </a:prstGeom>
        </p:spPr>
        <p:txBody>
          <a:bodyPr lIns="0" tIns="0" rIns="0" bIns="0" rtlCol="0" anchor="t">
            <a:spAutoFit/>
          </a:bodyPr>
          <a:lstStyle/>
          <a:p>
            <a:pPr algn="l">
              <a:lnSpc>
                <a:spcPts val="2415"/>
              </a:lnSpc>
            </a:pPr>
            <a:r>
              <a:rPr lang="en-US" sz="2100">
                <a:solidFill>
                  <a:srgbClr val="003865"/>
                </a:solidFill>
                <a:latin typeface="Arial"/>
                <a:ea typeface="Arial"/>
                <a:cs typeface="Arial"/>
                <a:sym typeface="Arial"/>
              </a:rPr>
              <a:t>Logic of Naive Bayes:</a:t>
            </a:r>
          </a:p>
          <a:p>
            <a:pPr algn="l">
              <a:lnSpc>
                <a:spcPts val="2415"/>
              </a:lnSpc>
            </a:pPr>
            <a:endParaRPr lang="en-US" sz="2100">
              <a:solidFill>
                <a:srgbClr val="003865"/>
              </a:solidFill>
              <a:latin typeface="Arial"/>
              <a:ea typeface="Arial"/>
              <a:cs typeface="Arial"/>
              <a:sym typeface="Arial"/>
            </a:endParaRPr>
          </a:p>
          <a:p>
            <a:pPr marL="1275359" lvl="1" indent="-637680" algn="l">
              <a:lnSpc>
                <a:spcPts val="2415"/>
              </a:lnSpc>
              <a:buFont typeface="Arial"/>
              <a:buChar char="•"/>
            </a:pPr>
            <a:r>
              <a:rPr lang="en-US" sz="2100">
                <a:solidFill>
                  <a:srgbClr val="003865"/>
                </a:solidFill>
                <a:latin typeface="Arial"/>
                <a:ea typeface="Arial"/>
                <a:cs typeface="Arial"/>
                <a:sym typeface="Arial"/>
              </a:rPr>
              <a:t>It assumes the features are independent of one another given the outcome</a:t>
            </a:r>
          </a:p>
          <a:p>
            <a:pPr algn="l">
              <a:lnSpc>
                <a:spcPts val="2415"/>
              </a:lnSpc>
            </a:pPr>
            <a:endParaRPr lang="en-US" sz="2100">
              <a:solidFill>
                <a:srgbClr val="003865"/>
              </a:solidFill>
              <a:latin typeface="Arial"/>
              <a:ea typeface="Arial"/>
              <a:cs typeface="Arial"/>
              <a:sym typeface="Arial"/>
            </a:endParaRPr>
          </a:p>
          <a:p>
            <a:pPr marL="1275398" lvl="1" indent="-637699" algn="l">
              <a:lnSpc>
                <a:spcPts val="2415"/>
              </a:lnSpc>
              <a:buFont typeface="Arial"/>
              <a:buChar char="•"/>
            </a:pPr>
            <a:r>
              <a:rPr lang="en-US" sz="2100">
                <a:solidFill>
                  <a:srgbClr val="003865"/>
                </a:solidFill>
                <a:latin typeface="Arial"/>
                <a:ea typeface="Arial"/>
                <a:cs typeface="Arial"/>
                <a:sym typeface="Arial"/>
              </a:rPr>
              <a:t>Uses Bayes’ Theorem to calculate the </a:t>
            </a:r>
            <a:r>
              <a:rPr lang="en-US" sz="2100" i="1">
                <a:solidFill>
                  <a:srgbClr val="003865"/>
                </a:solidFill>
                <a:latin typeface="Arial Italics"/>
                <a:ea typeface="Arial Italics"/>
                <a:cs typeface="Arial Italics"/>
                <a:sym typeface="Arial Italics"/>
              </a:rPr>
              <a:t>Posterior Probability </a:t>
            </a:r>
            <a:r>
              <a:rPr lang="en-US" sz="2100">
                <a:solidFill>
                  <a:srgbClr val="003865"/>
                </a:solidFill>
                <a:latin typeface="Arial"/>
                <a:ea typeface="Arial"/>
                <a:cs typeface="Arial"/>
                <a:sym typeface="Arial"/>
              </a:rPr>
              <a:t>which is needed to predict the outcome/classes (positive/negative) given the features</a:t>
            </a:r>
          </a:p>
          <a:p>
            <a:pPr marL="2646998" lvl="1" indent="-1323499" algn="l">
              <a:lnSpc>
                <a:spcPts val="2415"/>
              </a:lnSpc>
              <a:buFont typeface="Arial"/>
              <a:buChar char="•"/>
            </a:pPr>
            <a:r>
              <a:rPr lang="en-US" sz="2100" b="1" i="1">
                <a:solidFill>
                  <a:srgbClr val="003865"/>
                </a:solidFill>
                <a:latin typeface="Arial Bold Italics"/>
                <a:ea typeface="Arial Bold Italics"/>
                <a:cs typeface="Arial Bold Italics"/>
                <a:sym typeface="Arial Bold Italics"/>
              </a:rPr>
              <a:t>P(C|X) </a:t>
            </a:r>
            <a:r>
              <a:rPr lang="en-US" sz="2100" i="1">
                <a:solidFill>
                  <a:srgbClr val="003865"/>
                </a:solidFill>
                <a:latin typeface="Arial Italics"/>
                <a:ea typeface="Arial Italics"/>
                <a:cs typeface="Arial Italics"/>
                <a:sym typeface="Arial Italics"/>
              </a:rPr>
              <a:t>Posterior Probability formula</a:t>
            </a:r>
            <a:r>
              <a:rPr lang="en-US" sz="2100">
                <a:solidFill>
                  <a:srgbClr val="003865"/>
                </a:solidFill>
                <a:latin typeface="Arial"/>
                <a:ea typeface="Arial"/>
                <a:cs typeface="Arial"/>
                <a:sym typeface="Arial"/>
              </a:rPr>
              <a:t>: Probability of the outcome C given the board configuration X</a:t>
            </a:r>
          </a:p>
          <a:p>
            <a:pPr marL="2646998" lvl="1" indent="-1323499" algn="l">
              <a:lnSpc>
                <a:spcPts val="2415"/>
              </a:lnSpc>
            </a:pPr>
            <a:endParaRPr lang="en-US" sz="2100">
              <a:solidFill>
                <a:srgbClr val="003865"/>
              </a:solidFill>
              <a:latin typeface="Arial"/>
              <a:ea typeface="Arial"/>
              <a:cs typeface="Arial"/>
              <a:sym typeface="Arial"/>
            </a:endParaRPr>
          </a:p>
          <a:p>
            <a:pPr algn="l">
              <a:lnSpc>
                <a:spcPts val="2415"/>
              </a:lnSpc>
            </a:pPr>
            <a:endParaRPr lang="en-US" sz="2100">
              <a:solidFill>
                <a:srgbClr val="003865"/>
              </a:solidFill>
              <a:latin typeface="Arial"/>
              <a:ea typeface="Arial"/>
              <a:cs typeface="Arial"/>
              <a:sym typeface="Arial"/>
            </a:endParaRPr>
          </a:p>
          <a:p>
            <a:pPr marL="2646998" lvl="1" indent="-1323499" algn="l">
              <a:lnSpc>
                <a:spcPts val="2415"/>
              </a:lnSpc>
            </a:pPr>
            <a:endParaRPr lang="en-US" sz="2100">
              <a:solidFill>
                <a:srgbClr val="003865"/>
              </a:solidFill>
              <a:latin typeface="Arial"/>
              <a:ea typeface="Arial"/>
              <a:cs typeface="Arial"/>
              <a:sym typeface="Arial"/>
            </a:endParaRPr>
          </a:p>
          <a:p>
            <a:pPr marL="2646998" lvl="1" indent="-1323499" algn="l">
              <a:lnSpc>
                <a:spcPts val="2415"/>
              </a:lnSpc>
            </a:pPr>
            <a:endParaRPr lang="en-US" sz="2100">
              <a:solidFill>
                <a:srgbClr val="003865"/>
              </a:solidFill>
              <a:latin typeface="Arial"/>
              <a:ea typeface="Arial"/>
              <a:cs typeface="Arial"/>
              <a:sym typeface="Arial"/>
            </a:endParaRPr>
          </a:p>
          <a:p>
            <a:pPr marL="2646998" lvl="1" indent="-1323499" algn="l">
              <a:lnSpc>
                <a:spcPts val="2415"/>
              </a:lnSpc>
              <a:buFont typeface="Arial"/>
              <a:buChar char="•"/>
            </a:pPr>
            <a:r>
              <a:rPr lang="en-US" sz="2100" b="1" i="1">
                <a:solidFill>
                  <a:srgbClr val="003865"/>
                </a:solidFill>
                <a:latin typeface="Arial Bold Italics"/>
                <a:ea typeface="Arial Bold Italics"/>
                <a:cs typeface="Arial Bold Italics"/>
                <a:sym typeface="Arial Bold Italics"/>
              </a:rPr>
              <a:t>P(C) </a:t>
            </a:r>
            <a:r>
              <a:rPr lang="en-US" sz="2100" i="1">
                <a:solidFill>
                  <a:srgbClr val="003865"/>
                </a:solidFill>
                <a:latin typeface="Arial Italics"/>
                <a:ea typeface="Arial Italics"/>
                <a:cs typeface="Arial Italics"/>
                <a:sym typeface="Arial Italics"/>
              </a:rPr>
              <a:t>Prior Probability</a:t>
            </a:r>
            <a:r>
              <a:rPr lang="en-US" sz="2100">
                <a:solidFill>
                  <a:srgbClr val="003865"/>
                </a:solidFill>
                <a:latin typeface="Arial"/>
                <a:ea typeface="Arial"/>
                <a:cs typeface="Arial"/>
                <a:sym typeface="Arial"/>
              </a:rPr>
              <a:t>: Probability of outcome C (positive/negative) appearing in the dataset</a:t>
            </a:r>
          </a:p>
          <a:p>
            <a:pPr marL="2646998" lvl="1" indent="-1323499" algn="l">
              <a:lnSpc>
                <a:spcPts val="2415"/>
              </a:lnSpc>
            </a:pPr>
            <a:endParaRPr lang="en-US" sz="2100">
              <a:solidFill>
                <a:srgbClr val="003865"/>
              </a:solidFill>
              <a:latin typeface="Arial"/>
              <a:ea typeface="Arial"/>
              <a:cs typeface="Arial"/>
              <a:sym typeface="Arial"/>
            </a:endParaRPr>
          </a:p>
          <a:p>
            <a:pPr marL="2646998" lvl="1" indent="-1323499" algn="l">
              <a:lnSpc>
                <a:spcPts val="2415"/>
              </a:lnSpc>
              <a:buFont typeface="Arial"/>
              <a:buChar char="•"/>
            </a:pPr>
            <a:r>
              <a:rPr lang="en-US" sz="2100" b="1" i="1">
                <a:solidFill>
                  <a:srgbClr val="003865"/>
                </a:solidFill>
                <a:latin typeface="Arial Bold Italics"/>
                <a:ea typeface="Arial Bold Italics"/>
                <a:cs typeface="Arial Bold Italics"/>
                <a:sym typeface="Arial Bold Italics"/>
              </a:rPr>
              <a:t>P(X|C) </a:t>
            </a:r>
            <a:r>
              <a:rPr lang="en-US" sz="2100" i="1">
                <a:solidFill>
                  <a:srgbClr val="003865"/>
                </a:solidFill>
                <a:latin typeface="Arial Italics"/>
                <a:ea typeface="Arial Italics"/>
                <a:cs typeface="Arial Italics"/>
                <a:sym typeface="Arial Italics"/>
              </a:rPr>
              <a:t>Conditional Probability(Likelihood)</a:t>
            </a:r>
            <a:r>
              <a:rPr lang="en-US" sz="2100">
                <a:solidFill>
                  <a:srgbClr val="003865"/>
                </a:solidFill>
                <a:latin typeface="Arial"/>
                <a:ea typeface="Arial"/>
                <a:cs typeface="Arial"/>
                <a:sym typeface="Arial"/>
              </a:rPr>
              <a:t>:</a:t>
            </a:r>
            <a:r>
              <a:rPr lang="en-US" sz="2100" i="1">
                <a:solidFill>
                  <a:srgbClr val="003865"/>
                </a:solidFill>
                <a:latin typeface="Arial Italics"/>
                <a:ea typeface="Arial Italics"/>
                <a:cs typeface="Arial Italics"/>
                <a:sym typeface="Arial Italics"/>
              </a:rPr>
              <a:t> </a:t>
            </a:r>
            <a:r>
              <a:rPr lang="en-US" sz="2100">
                <a:solidFill>
                  <a:srgbClr val="003865"/>
                </a:solidFill>
                <a:latin typeface="Arial"/>
                <a:ea typeface="Arial"/>
                <a:cs typeface="Arial"/>
                <a:sym typeface="Arial"/>
              </a:rPr>
              <a:t>Probability of a feature X occurring in a given outcome C</a:t>
            </a:r>
          </a:p>
          <a:p>
            <a:pPr marL="3332797" lvl="2" indent="-1110932" algn="l">
              <a:lnSpc>
                <a:spcPts val="2415"/>
              </a:lnSpc>
              <a:buFont typeface="Arial"/>
              <a:buChar char="⚬"/>
            </a:pPr>
            <a:r>
              <a:rPr lang="en-US" sz="2100">
                <a:solidFill>
                  <a:srgbClr val="003865"/>
                </a:solidFill>
                <a:latin typeface="Arial"/>
                <a:ea typeface="Arial"/>
                <a:cs typeface="Arial"/>
                <a:sym typeface="Arial"/>
              </a:rPr>
              <a:t>For eg, how often the feature ‘o’ in position 2 occurs in all the ‘positive’ outcome</a:t>
            </a:r>
          </a:p>
          <a:p>
            <a:pPr marL="3332797" lvl="2" indent="-1110932" algn="l">
              <a:lnSpc>
                <a:spcPts val="2415"/>
              </a:lnSpc>
            </a:pPr>
            <a:endParaRPr lang="en-US" sz="2100">
              <a:solidFill>
                <a:srgbClr val="003865"/>
              </a:solidFill>
              <a:latin typeface="Arial"/>
              <a:ea typeface="Arial"/>
              <a:cs typeface="Arial"/>
              <a:sym typeface="Arial"/>
            </a:endParaRPr>
          </a:p>
          <a:p>
            <a:pPr marL="2646998" lvl="1" indent="-1323499" algn="l">
              <a:lnSpc>
                <a:spcPts val="2415"/>
              </a:lnSpc>
              <a:buFont typeface="Arial"/>
              <a:buChar char="•"/>
            </a:pPr>
            <a:r>
              <a:rPr lang="en-US" sz="2100" b="1" i="1">
                <a:solidFill>
                  <a:srgbClr val="003865"/>
                </a:solidFill>
                <a:latin typeface="Arial Bold Italics"/>
                <a:ea typeface="Arial Bold Italics"/>
                <a:cs typeface="Arial Bold Italics"/>
                <a:sym typeface="Arial Bold Italics"/>
              </a:rPr>
              <a:t>P(X) </a:t>
            </a:r>
            <a:r>
              <a:rPr lang="en-US" sz="2100" i="1">
                <a:solidFill>
                  <a:srgbClr val="003865"/>
                </a:solidFill>
                <a:latin typeface="Arial Italics"/>
                <a:ea typeface="Arial Italics"/>
                <a:cs typeface="Arial Italics"/>
                <a:sym typeface="Arial Italics"/>
              </a:rPr>
              <a:t>Marginal Probability(Evidence)</a:t>
            </a:r>
            <a:r>
              <a:rPr lang="en-US" sz="2100">
                <a:solidFill>
                  <a:srgbClr val="003865"/>
                </a:solidFill>
                <a:latin typeface="Arial"/>
                <a:ea typeface="Arial"/>
                <a:cs typeface="Arial"/>
                <a:sym typeface="Arial"/>
              </a:rPr>
              <a:t>: Probability of feature X occurring in the dataset regardless of outcome C</a:t>
            </a:r>
          </a:p>
          <a:p>
            <a:pPr marL="3332797" lvl="2" indent="-1110932" algn="l">
              <a:lnSpc>
                <a:spcPts val="2415"/>
              </a:lnSpc>
              <a:buFont typeface="Arial"/>
              <a:buChar char="⚬"/>
            </a:pPr>
            <a:r>
              <a:rPr lang="en-US" sz="2100">
                <a:solidFill>
                  <a:srgbClr val="003865"/>
                </a:solidFill>
                <a:latin typeface="Arial"/>
                <a:ea typeface="Arial"/>
                <a:cs typeface="Arial"/>
                <a:sym typeface="Arial"/>
              </a:rPr>
              <a:t>For eg, how often the feature ’x’ in position 7 occurs in the dataset regardless of outcome</a:t>
            </a:r>
          </a:p>
          <a:p>
            <a:pPr marL="3332797" lvl="2" indent="-1110932" algn="l">
              <a:lnSpc>
                <a:spcPts val="2415"/>
              </a:lnSpc>
            </a:pPr>
            <a:endParaRPr lang="en-US" sz="2100">
              <a:solidFill>
                <a:srgbClr val="003865"/>
              </a:solidFill>
              <a:latin typeface="Arial"/>
              <a:ea typeface="Arial"/>
              <a:cs typeface="Arial"/>
              <a:sym typeface="Arial"/>
            </a:endParaRPr>
          </a:p>
          <a:p>
            <a:pPr marL="2646998" lvl="1" indent="-1323499" algn="l">
              <a:lnSpc>
                <a:spcPts val="2415"/>
              </a:lnSpc>
              <a:buFont typeface="Arial"/>
              <a:buChar char="•"/>
            </a:pPr>
            <a:r>
              <a:rPr lang="en-US" sz="2100">
                <a:solidFill>
                  <a:srgbClr val="003865"/>
                </a:solidFill>
                <a:latin typeface="Arial"/>
                <a:ea typeface="Arial"/>
                <a:cs typeface="Arial"/>
                <a:sym typeface="Arial"/>
              </a:rPr>
              <a:t>However, I did not include the dividing of the evidence as it remains constant for all outcome C given the feature X. Instead, we compare the </a:t>
            </a:r>
            <a:r>
              <a:rPr lang="en-US" sz="2100" b="1">
                <a:solidFill>
                  <a:srgbClr val="003865"/>
                </a:solidFill>
                <a:latin typeface="Arial Bold"/>
                <a:ea typeface="Arial Bold"/>
                <a:cs typeface="Arial Bold"/>
                <a:sym typeface="Arial Bold"/>
              </a:rPr>
              <a:t>unnormalized</a:t>
            </a:r>
            <a:r>
              <a:rPr lang="en-US" sz="2100">
                <a:solidFill>
                  <a:srgbClr val="003865"/>
                </a:solidFill>
                <a:latin typeface="Arial"/>
                <a:ea typeface="Arial"/>
                <a:cs typeface="Arial"/>
                <a:sym typeface="Arial"/>
              </a:rPr>
              <a:t> </a:t>
            </a:r>
            <a:r>
              <a:rPr lang="en-US" sz="2100" i="1">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for each outcome and pick the one with the highest value.</a:t>
            </a:r>
          </a:p>
        </p:txBody>
      </p:sp>
      <p:sp>
        <p:nvSpPr>
          <p:cNvPr id="5" name="Freeform 5"/>
          <p:cNvSpPr/>
          <p:nvPr/>
        </p:nvSpPr>
        <p:spPr>
          <a:xfrm>
            <a:off x="3288652" y="4776066"/>
            <a:ext cx="2842912" cy="905588"/>
          </a:xfrm>
          <a:custGeom>
            <a:avLst/>
            <a:gdLst/>
            <a:ahLst/>
            <a:cxnLst/>
            <a:rect l="l" t="t" r="r" b="b"/>
            <a:pathLst>
              <a:path w="2842912" h="905588">
                <a:moveTo>
                  <a:pt x="0" y="0"/>
                </a:moveTo>
                <a:lnTo>
                  <a:pt x="2842912" y="0"/>
                </a:lnTo>
                <a:lnTo>
                  <a:pt x="2842912" y="905587"/>
                </a:lnTo>
                <a:lnTo>
                  <a:pt x="0" y="905587"/>
                </a:lnTo>
                <a:lnTo>
                  <a:pt x="0" y="0"/>
                </a:lnTo>
                <a:close/>
              </a:path>
            </a:pathLst>
          </a:custGeom>
          <a:blipFill>
            <a:blip r:embed="rId5"/>
            <a:stretch>
              <a:fillRect/>
            </a:stretch>
          </a:blipFill>
        </p:spPr>
        <p:txBody>
          <a:bodyPr/>
          <a:lstStyle/>
          <a:p>
            <a:endParaRPr lang="en-SG"/>
          </a:p>
        </p:txBody>
      </p:sp>
      <p:sp>
        <p:nvSpPr>
          <p:cNvPr id="6" name="TextBox 6"/>
          <p:cNvSpPr txBox="1"/>
          <p:nvPr/>
        </p:nvSpPr>
        <p:spPr>
          <a:xfrm>
            <a:off x="3915279" y="693721"/>
            <a:ext cx="13633500" cy="12451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Training of model</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4754683" y="6210396"/>
            <a:ext cx="2668599" cy="2951165"/>
          </a:xfrm>
          <a:custGeom>
            <a:avLst/>
            <a:gdLst/>
            <a:ahLst/>
            <a:cxnLst/>
            <a:rect l="l" t="t" r="r" b="b"/>
            <a:pathLst>
              <a:path w="2668599" h="2951165">
                <a:moveTo>
                  <a:pt x="0" y="0"/>
                </a:moveTo>
                <a:lnTo>
                  <a:pt x="2668599" y="0"/>
                </a:lnTo>
                <a:lnTo>
                  <a:pt x="2668599" y="2951164"/>
                </a:lnTo>
                <a:lnTo>
                  <a:pt x="0" y="2951164"/>
                </a:lnTo>
                <a:lnTo>
                  <a:pt x="0" y="0"/>
                </a:lnTo>
                <a:close/>
              </a:path>
            </a:pathLst>
          </a:custGeom>
          <a:blipFill>
            <a:blip r:embed="rId5"/>
            <a:stretch>
              <a:fillRect/>
            </a:stretch>
          </a:blipFill>
        </p:spPr>
        <p:txBody>
          <a:bodyPr/>
          <a:lstStyle/>
          <a:p>
            <a:endParaRPr lang="en-SG"/>
          </a:p>
        </p:txBody>
      </p:sp>
      <p:sp>
        <p:nvSpPr>
          <p:cNvPr id="5" name="Freeform 5"/>
          <p:cNvSpPr/>
          <p:nvPr/>
        </p:nvSpPr>
        <p:spPr>
          <a:xfrm>
            <a:off x="7898737" y="6210396"/>
            <a:ext cx="2523654" cy="3002830"/>
          </a:xfrm>
          <a:custGeom>
            <a:avLst/>
            <a:gdLst/>
            <a:ahLst/>
            <a:cxnLst/>
            <a:rect l="l" t="t" r="r" b="b"/>
            <a:pathLst>
              <a:path w="2523654" h="3002830">
                <a:moveTo>
                  <a:pt x="0" y="0"/>
                </a:moveTo>
                <a:lnTo>
                  <a:pt x="2523654" y="0"/>
                </a:lnTo>
                <a:lnTo>
                  <a:pt x="2523654" y="3002829"/>
                </a:lnTo>
                <a:lnTo>
                  <a:pt x="0" y="3002829"/>
                </a:lnTo>
                <a:lnTo>
                  <a:pt x="0" y="0"/>
                </a:lnTo>
                <a:close/>
              </a:path>
            </a:pathLst>
          </a:custGeom>
          <a:blipFill>
            <a:blip r:embed="rId6"/>
            <a:stretch>
              <a:fillRect/>
            </a:stretch>
          </a:blipFill>
        </p:spPr>
        <p:txBody>
          <a:bodyPr/>
          <a:lstStyle/>
          <a:p>
            <a:endParaRPr lang="en-SG"/>
          </a:p>
        </p:txBody>
      </p:sp>
      <p:sp>
        <p:nvSpPr>
          <p:cNvPr id="6" name="Freeform 6"/>
          <p:cNvSpPr/>
          <p:nvPr/>
        </p:nvSpPr>
        <p:spPr>
          <a:xfrm>
            <a:off x="10897847" y="6210396"/>
            <a:ext cx="2635470" cy="3002830"/>
          </a:xfrm>
          <a:custGeom>
            <a:avLst/>
            <a:gdLst/>
            <a:ahLst/>
            <a:cxnLst/>
            <a:rect l="l" t="t" r="r" b="b"/>
            <a:pathLst>
              <a:path w="2635470" h="3002830">
                <a:moveTo>
                  <a:pt x="0" y="0"/>
                </a:moveTo>
                <a:lnTo>
                  <a:pt x="2635470" y="0"/>
                </a:lnTo>
                <a:lnTo>
                  <a:pt x="2635470" y="3002829"/>
                </a:lnTo>
                <a:lnTo>
                  <a:pt x="0" y="3002829"/>
                </a:lnTo>
                <a:lnTo>
                  <a:pt x="0" y="0"/>
                </a:lnTo>
                <a:close/>
              </a:path>
            </a:pathLst>
          </a:custGeom>
          <a:blipFill>
            <a:blip r:embed="rId7"/>
            <a:stretch>
              <a:fillRect/>
            </a:stretch>
          </a:blipFill>
        </p:spPr>
        <p:txBody>
          <a:bodyPr/>
          <a:lstStyle/>
          <a:p>
            <a:endParaRPr lang="en-SG"/>
          </a:p>
        </p:txBody>
      </p:sp>
      <p:sp>
        <p:nvSpPr>
          <p:cNvPr id="9" name="TextBox 9"/>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Training of model</a:t>
            </a:r>
          </a:p>
        </p:txBody>
      </p:sp>
      <p:sp>
        <p:nvSpPr>
          <p:cNvPr id="10" name="TextBox 10"/>
          <p:cNvSpPr txBox="1"/>
          <p:nvPr/>
        </p:nvSpPr>
        <p:spPr>
          <a:xfrm>
            <a:off x="520050" y="2410302"/>
            <a:ext cx="17028750" cy="3647694"/>
          </a:xfrm>
          <a:prstGeom prst="rect">
            <a:avLst/>
          </a:prstGeom>
        </p:spPr>
        <p:txBody>
          <a:bodyPr lIns="0" tIns="0" rIns="0" bIns="0" rtlCol="0" anchor="t">
            <a:spAutoFit/>
          </a:bodyPr>
          <a:lstStyle/>
          <a:p>
            <a:pPr marL="513398" lvl="1" indent="-256699" algn="l">
              <a:lnSpc>
                <a:spcPts val="2897"/>
              </a:lnSpc>
              <a:buFont typeface="Arial"/>
              <a:buChar char="•"/>
            </a:pPr>
            <a:r>
              <a:rPr lang="en-US" sz="2100" b="1">
                <a:solidFill>
                  <a:srgbClr val="003865"/>
                </a:solidFill>
                <a:latin typeface="Arial Bold"/>
                <a:ea typeface="Arial Bold"/>
                <a:cs typeface="Arial Bold"/>
                <a:sym typeface="Arial Bold"/>
              </a:rPr>
              <a:t>train_NBmodel() function</a:t>
            </a:r>
            <a:r>
              <a:rPr lang="en-US" sz="2100">
                <a:solidFill>
                  <a:srgbClr val="003865"/>
                </a:solidFill>
                <a:latin typeface="Arial"/>
                <a:ea typeface="Arial"/>
                <a:cs typeface="Arial"/>
                <a:sym typeface="Arial"/>
              </a:rPr>
              <a:t>: Train a model with the Naive Bayes Algorithm by computing the probabilites</a:t>
            </a:r>
          </a:p>
          <a:p>
            <a:pPr marL="1046798" lvl="1" indent="-523399" algn="l">
              <a:lnSpc>
                <a:spcPts val="2897"/>
              </a:lnSpc>
              <a:buAutoNum type="arabicPeriod"/>
            </a:pPr>
            <a:r>
              <a:rPr lang="en-US" sz="2100">
                <a:solidFill>
                  <a:srgbClr val="003865"/>
                </a:solidFill>
                <a:latin typeface="Arial"/>
                <a:ea typeface="Arial"/>
                <a:cs typeface="Arial"/>
                <a:sym typeface="Arial"/>
              </a:rPr>
              <a:t>Counts the number of occurrences of each feature and each outcome in the dataset</a:t>
            </a:r>
          </a:p>
          <a:p>
            <a:pPr marL="1046798" lvl="1" indent="-523399" algn="l">
              <a:lnSpc>
                <a:spcPts val="2897"/>
              </a:lnSpc>
              <a:buAutoNum type="arabicPeriod"/>
            </a:pPr>
            <a:r>
              <a:rPr lang="en-US" sz="2100">
                <a:solidFill>
                  <a:srgbClr val="003865"/>
                </a:solidFill>
                <a:latin typeface="Arial"/>
                <a:ea typeface="Arial"/>
                <a:cs typeface="Arial"/>
                <a:sym typeface="Arial"/>
              </a:rPr>
              <a:t>Calculates the </a:t>
            </a:r>
            <a:r>
              <a:rPr lang="en-US" sz="2100" i="1">
                <a:solidFill>
                  <a:srgbClr val="003865"/>
                </a:solidFill>
                <a:latin typeface="Arial Italics"/>
                <a:ea typeface="Arial Italics"/>
                <a:cs typeface="Arial Italics"/>
                <a:sym typeface="Arial Italics"/>
              </a:rPr>
              <a:t>Prior Probability </a:t>
            </a:r>
            <a:r>
              <a:rPr lang="en-US" sz="2100">
                <a:solidFill>
                  <a:srgbClr val="003865"/>
                </a:solidFill>
                <a:latin typeface="Arial"/>
                <a:ea typeface="Arial"/>
                <a:cs typeface="Arial"/>
                <a:sym typeface="Arial"/>
              </a:rPr>
              <a:t>of each class [number of occurrences of each outcome / size of dataset]</a:t>
            </a:r>
          </a:p>
          <a:p>
            <a:pPr marL="1046798" lvl="1" indent="-523399" algn="l">
              <a:lnSpc>
                <a:spcPts val="2897"/>
              </a:lnSpc>
              <a:buAutoNum type="arabicPeriod"/>
            </a:pPr>
            <a:r>
              <a:rPr lang="en-US" sz="2100">
                <a:solidFill>
                  <a:srgbClr val="003865"/>
                </a:solidFill>
                <a:latin typeface="Arial"/>
                <a:ea typeface="Arial"/>
                <a:cs typeface="Arial"/>
                <a:sym typeface="Arial"/>
              </a:rPr>
              <a:t>Calculates the </a:t>
            </a:r>
            <a:r>
              <a:rPr lang="en-US" sz="2100" i="1">
                <a:solidFill>
                  <a:srgbClr val="003865"/>
                </a:solidFill>
                <a:latin typeface="Arial Italics"/>
                <a:ea typeface="Arial Italics"/>
                <a:cs typeface="Arial Italics"/>
                <a:sym typeface="Arial Italics"/>
              </a:rPr>
              <a:t>Conditional Probability </a:t>
            </a:r>
            <a:r>
              <a:rPr lang="en-US" sz="2100">
                <a:solidFill>
                  <a:srgbClr val="003865"/>
                </a:solidFill>
                <a:latin typeface="Arial"/>
                <a:ea typeface="Arial"/>
                <a:cs typeface="Arial"/>
                <a:sym typeface="Arial"/>
              </a:rPr>
              <a:t>for each feature in each outcome [number of occurrences of each feature in each position / number of occurrences of the respective outcome]</a:t>
            </a:r>
          </a:p>
          <a:p>
            <a:pPr marL="1046798" lvl="1" indent="-523399" algn="l">
              <a:lnSpc>
                <a:spcPts val="2897"/>
              </a:lnSpc>
            </a:pPr>
            <a:endParaRPr lang="en-US" sz="2100">
              <a:solidFill>
                <a:srgbClr val="003865"/>
              </a:solidFill>
              <a:latin typeface="Arial"/>
              <a:ea typeface="Arial"/>
              <a:cs typeface="Arial"/>
              <a:sym typeface="Arial"/>
            </a:endParaRPr>
          </a:p>
          <a:p>
            <a:pPr marL="506197" lvl="1" indent="-253098" algn="l">
              <a:lnSpc>
                <a:spcPts val="2897"/>
              </a:lnSpc>
              <a:buFont typeface="Arial"/>
              <a:buChar char="•"/>
            </a:pPr>
            <a:r>
              <a:rPr lang="en-US" sz="2100" b="1">
                <a:solidFill>
                  <a:srgbClr val="003865"/>
                </a:solidFill>
                <a:latin typeface="Arial Bold"/>
                <a:ea typeface="Arial Bold"/>
                <a:cs typeface="Arial Bold"/>
                <a:sym typeface="Arial Bold"/>
              </a:rPr>
              <a:t>save_NBmodel()</a:t>
            </a:r>
            <a:r>
              <a:rPr lang="en-US" sz="2100">
                <a:solidFill>
                  <a:srgbClr val="003865"/>
                </a:solidFill>
                <a:latin typeface="Arial"/>
                <a:ea typeface="Arial"/>
                <a:cs typeface="Arial"/>
                <a:sym typeface="Arial"/>
              </a:rPr>
              <a:t> </a:t>
            </a:r>
            <a:r>
              <a:rPr lang="en-US" sz="2100" b="1">
                <a:solidFill>
                  <a:srgbClr val="003865"/>
                </a:solidFill>
                <a:latin typeface="Arial Bold"/>
                <a:ea typeface="Arial Bold"/>
                <a:cs typeface="Arial Bold"/>
                <a:sym typeface="Arial Bold"/>
              </a:rPr>
              <a:t>function</a:t>
            </a:r>
            <a:r>
              <a:rPr lang="en-US" sz="2100">
                <a:solidFill>
                  <a:srgbClr val="003865"/>
                </a:solidFill>
                <a:latin typeface="Arial"/>
                <a:ea typeface="Arial"/>
                <a:cs typeface="Arial"/>
                <a:sym typeface="Arial"/>
              </a:rPr>
              <a:t>: Save the weights of the model (calculated prior and conditional probabilities) into a text file (“NBmodel_weights.txt”)</a:t>
            </a:r>
          </a:p>
          <a:p>
            <a:pPr algn="l">
              <a:lnSpc>
                <a:spcPts val="2897"/>
              </a:lnSpc>
            </a:pPr>
            <a:endParaRPr lang="en-US" sz="2100">
              <a:solidFill>
                <a:srgbClr val="003865"/>
              </a:solidFill>
              <a:latin typeface="Arial"/>
              <a:ea typeface="Arial"/>
              <a:cs typeface="Arial"/>
              <a:sym typeface="Arial"/>
            </a:endParaRPr>
          </a:p>
          <a:p>
            <a:pPr marL="506197" lvl="1" indent="-253098" algn="l">
              <a:lnSpc>
                <a:spcPts val="2897"/>
              </a:lnSpc>
              <a:buFont typeface="Arial"/>
              <a:buChar char="•"/>
            </a:pPr>
            <a:r>
              <a:rPr lang="en-US" sz="2100">
                <a:solidFill>
                  <a:srgbClr val="003865"/>
                </a:solidFill>
                <a:latin typeface="Arial"/>
                <a:ea typeface="Arial"/>
                <a:cs typeface="Arial"/>
                <a:sym typeface="Arial"/>
              </a:rPr>
              <a:t>Visualization of the arrays containing the number of occurrence for each features in each position in each class</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10477538" y="3587393"/>
            <a:ext cx="3990900" cy="5728825"/>
          </a:xfrm>
          <a:prstGeom prst="rect">
            <a:avLst/>
          </a:prstGeom>
        </p:spPr>
        <p:txBody>
          <a:bodyPr lIns="0" tIns="0" rIns="0" bIns="0" rtlCol="0" anchor="t">
            <a:spAutoFit/>
          </a:bodyPr>
          <a:lstStyle/>
          <a:p>
            <a:pPr algn="l">
              <a:lnSpc>
                <a:spcPts val="1872"/>
              </a:lnSpc>
            </a:pPr>
            <a:r>
              <a:rPr lang="en-US" sz="1950">
                <a:solidFill>
                  <a:srgbClr val="003865"/>
                </a:solidFill>
                <a:latin typeface="Arial"/>
                <a:ea typeface="Arial"/>
                <a:cs typeface="Arial"/>
                <a:sym typeface="Arial"/>
              </a:rPr>
              <a:t>Position 7:</a:t>
            </a:r>
          </a:p>
          <a:p>
            <a:pPr algn="l">
              <a:lnSpc>
                <a:spcPts val="1872"/>
              </a:lnSpc>
            </a:pPr>
            <a:r>
              <a:rPr lang="en-US" sz="1950">
                <a:solidFill>
                  <a:srgbClr val="003865"/>
                </a:solidFill>
                <a:latin typeface="Arial"/>
                <a:ea typeface="Arial"/>
                <a:cs typeface="Arial"/>
                <a:sym typeface="Arial"/>
              </a:rPr>
              <a:t>P(x | Positive): 0.472000</a:t>
            </a:r>
          </a:p>
          <a:p>
            <a:pPr algn="l">
              <a:lnSpc>
                <a:spcPts val="1872"/>
              </a:lnSpc>
            </a:pPr>
            <a:r>
              <a:rPr lang="en-US" sz="1950">
                <a:solidFill>
                  <a:srgbClr val="003865"/>
                </a:solidFill>
                <a:latin typeface="Arial"/>
                <a:ea typeface="Arial"/>
                <a:cs typeface="Arial"/>
                <a:sym typeface="Arial"/>
              </a:rPr>
              <a:t>P(x | Negative): 0.371324</a:t>
            </a:r>
          </a:p>
          <a:p>
            <a:pPr algn="l">
              <a:lnSpc>
                <a:spcPts val="1872"/>
              </a:lnSpc>
            </a:pPr>
            <a:r>
              <a:rPr lang="en-US" sz="1950">
                <a:solidFill>
                  <a:srgbClr val="003865"/>
                </a:solidFill>
                <a:latin typeface="Arial"/>
                <a:ea typeface="Arial"/>
                <a:cs typeface="Arial"/>
                <a:sym typeface="Arial"/>
              </a:rPr>
              <a:t>P(o | Positive): 0.296000</a:t>
            </a:r>
          </a:p>
          <a:p>
            <a:pPr algn="l">
              <a:lnSpc>
                <a:spcPts val="1872"/>
              </a:lnSpc>
            </a:pPr>
            <a:r>
              <a:rPr lang="en-US" sz="1950">
                <a:solidFill>
                  <a:srgbClr val="003865"/>
                </a:solidFill>
                <a:latin typeface="Arial"/>
                <a:ea typeface="Arial"/>
                <a:cs typeface="Arial"/>
                <a:sym typeface="Arial"/>
              </a:rPr>
              <a:t>P(o | Negative): 0.444853</a:t>
            </a:r>
          </a:p>
          <a:p>
            <a:pPr algn="l">
              <a:lnSpc>
                <a:spcPts val="1872"/>
              </a:lnSpc>
            </a:pPr>
            <a:r>
              <a:rPr lang="en-US" sz="1950">
                <a:solidFill>
                  <a:srgbClr val="003865"/>
                </a:solidFill>
                <a:latin typeface="Arial"/>
                <a:ea typeface="Arial"/>
                <a:cs typeface="Arial"/>
                <a:sym typeface="Arial"/>
              </a:rPr>
              <a:t>P(b | Positive): 0.232000</a:t>
            </a:r>
          </a:p>
          <a:p>
            <a:pPr algn="l">
              <a:lnSpc>
                <a:spcPts val="1872"/>
              </a:lnSpc>
            </a:pPr>
            <a:r>
              <a:rPr lang="en-US" sz="1950">
                <a:solidFill>
                  <a:srgbClr val="003865"/>
                </a:solidFill>
                <a:latin typeface="Arial"/>
                <a:ea typeface="Arial"/>
                <a:cs typeface="Arial"/>
                <a:sym typeface="Arial"/>
              </a:rPr>
              <a:t>P(b | Negative): 0.183824</a:t>
            </a:r>
          </a:p>
          <a:p>
            <a:pPr algn="l">
              <a:lnSpc>
                <a:spcPts val="3456"/>
              </a:lnSpc>
            </a:pPr>
            <a:endParaRPr lang="en-US" sz="1950">
              <a:solidFill>
                <a:srgbClr val="003865"/>
              </a:solidFill>
              <a:latin typeface="Arial"/>
              <a:ea typeface="Arial"/>
              <a:cs typeface="Arial"/>
              <a:sym typeface="Arial"/>
            </a:endParaRPr>
          </a:p>
          <a:p>
            <a:pPr algn="l">
              <a:lnSpc>
                <a:spcPts val="1872"/>
              </a:lnSpc>
            </a:pPr>
            <a:r>
              <a:rPr lang="en-US" sz="1950">
                <a:solidFill>
                  <a:srgbClr val="003865"/>
                </a:solidFill>
                <a:latin typeface="Arial"/>
                <a:ea typeface="Arial"/>
                <a:cs typeface="Arial"/>
                <a:sym typeface="Arial"/>
              </a:rPr>
              <a:t>Position 8:</a:t>
            </a:r>
          </a:p>
          <a:p>
            <a:pPr algn="l">
              <a:lnSpc>
                <a:spcPts val="1872"/>
              </a:lnSpc>
            </a:pPr>
            <a:r>
              <a:rPr lang="en-US" sz="1950">
                <a:solidFill>
                  <a:srgbClr val="003865"/>
                </a:solidFill>
                <a:latin typeface="Arial"/>
                <a:ea typeface="Arial"/>
                <a:cs typeface="Arial"/>
                <a:sym typeface="Arial"/>
              </a:rPr>
              <a:t>P(x | Positive): 0.364000</a:t>
            </a:r>
          </a:p>
          <a:p>
            <a:pPr algn="l">
              <a:lnSpc>
                <a:spcPts val="1872"/>
              </a:lnSpc>
            </a:pPr>
            <a:r>
              <a:rPr lang="en-US" sz="1950">
                <a:solidFill>
                  <a:srgbClr val="003865"/>
                </a:solidFill>
                <a:latin typeface="Arial"/>
                <a:ea typeface="Arial"/>
                <a:cs typeface="Arial"/>
                <a:sym typeface="Arial"/>
              </a:rPr>
              <a:t>P(x | Negative): 0.455882</a:t>
            </a:r>
          </a:p>
          <a:p>
            <a:pPr algn="l">
              <a:lnSpc>
                <a:spcPts val="1872"/>
              </a:lnSpc>
            </a:pPr>
            <a:r>
              <a:rPr lang="en-US" sz="1950">
                <a:solidFill>
                  <a:srgbClr val="003865"/>
                </a:solidFill>
                <a:latin typeface="Arial"/>
                <a:ea typeface="Arial"/>
                <a:cs typeface="Arial"/>
                <a:sym typeface="Arial"/>
              </a:rPr>
              <a:t>P(o | Positive): 0.364000</a:t>
            </a:r>
          </a:p>
          <a:p>
            <a:pPr algn="l">
              <a:lnSpc>
                <a:spcPts val="1872"/>
              </a:lnSpc>
            </a:pPr>
            <a:r>
              <a:rPr lang="en-US" sz="1950">
                <a:solidFill>
                  <a:srgbClr val="003865"/>
                </a:solidFill>
                <a:latin typeface="Arial"/>
                <a:ea typeface="Arial"/>
                <a:cs typeface="Arial"/>
                <a:sym typeface="Arial"/>
              </a:rPr>
              <a:t>P(o | Negative): 0.297794</a:t>
            </a:r>
          </a:p>
          <a:p>
            <a:pPr algn="l">
              <a:lnSpc>
                <a:spcPts val="1872"/>
              </a:lnSpc>
            </a:pPr>
            <a:r>
              <a:rPr lang="en-US" sz="1950">
                <a:solidFill>
                  <a:srgbClr val="003865"/>
                </a:solidFill>
                <a:latin typeface="Arial"/>
                <a:ea typeface="Arial"/>
                <a:cs typeface="Arial"/>
                <a:sym typeface="Arial"/>
              </a:rPr>
              <a:t>P(b | Positive): 0.272000</a:t>
            </a:r>
          </a:p>
          <a:p>
            <a:pPr algn="l">
              <a:lnSpc>
                <a:spcPts val="1872"/>
              </a:lnSpc>
            </a:pPr>
            <a:r>
              <a:rPr lang="en-US" sz="1950">
                <a:solidFill>
                  <a:srgbClr val="003865"/>
                </a:solidFill>
                <a:latin typeface="Arial"/>
                <a:ea typeface="Arial"/>
                <a:cs typeface="Arial"/>
                <a:sym typeface="Arial"/>
              </a:rPr>
              <a:t>P(b | Negative): 0.246324</a:t>
            </a:r>
          </a:p>
          <a:p>
            <a:pPr algn="l">
              <a:lnSpc>
                <a:spcPts val="3456"/>
              </a:lnSpc>
            </a:pPr>
            <a:endParaRPr lang="en-US" sz="1950">
              <a:solidFill>
                <a:srgbClr val="003865"/>
              </a:solidFill>
              <a:latin typeface="Arial"/>
              <a:ea typeface="Arial"/>
              <a:cs typeface="Arial"/>
              <a:sym typeface="Arial"/>
            </a:endParaRPr>
          </a:p>
          <a:p>
            <a:pPr algn="l">
              <a:lnSpc>
                <a:spcPts val="1872"/>
              </a:lnSpc>
            </a:pPr>
            <a:r>
              <a:rPr lang="en-US" sz="1950">
                <a:solidFill>
                  <a:srgbClr val="003865"/>
                </a:solidFill>
                <a:latin typeface="Arial"/>
                <a:ea typeface="Arial"/>
                <a:cs typeface="Arial"/>
                <a:sym typeface="Arial"/>
              </a:rPr>
              <a:t>Position 9:</a:t>
            </a:r>
          </a:p>
          <a:p>
            <a:pPr algn="l">
              <a:lnSpc>
                <a:spcPts val="1872"/>
              </a:lnSpc>
            </a:pPr>
            <a:r>
              <a:rPr lang="en-US" sz="1950">
                <a:solidFill>
                  <a:srgbClr val="003865"/>
                </a:solidFill>
                <a:latin typeface="Arial"/>
                <a:ea typeface="Arial"/>
                <a:cs typeface="Arial"/>
                <a:sym typeface="Arial"/>
              </a:rPr>
              <a:t>P(x | Positive): 0.452000</a:t>
            </a:r>
          </a:p>
          <a:p>
            <a:pPr algn="l">
              <a:lnSpc>
                <a:spcPts val="1872"/>
              </a:lnSpc>
            </a:pPr>
            <a:r>
              <a:rPr lang="en-US" sz="1950">
                <a:solidFill>
                  <a:srgbClr val="003865"/>
                </a:solidFill>
                <a:latin typeface="Arial"/>
                <a:ea typeface="Arial"/>
                <a:cs typeface="Arial"/>
                <a:sym typeface="Arial"/>
              </a:rPr>
              <a:t>P(x | Negative): 0.356618</a:t>
            </a:r>
          </a:p>
          <a:p>
            <a:pPr algn="l">
              <a:lnSpc>
                <a:spcPts val="1872"/>
              </a:lnSpc>
            </a:pPr>
            <a:r>
              <a:rPr lang="en-US" sz="1950">
                <a:solidFill>
                  <a:srgbClr val="003865"/>
                </a:solidFill>
                <a:latin typeface="Arial"/>
                <a:ea typeface="Arial"/>
                <a:cs typeface="Arial"/>
                <a:sym typeface="Arial"/>
              </a:rPr>
              <a:t>P(o | Positive): 0.324000</a:t>
            </a:r>
          </a:p>
          <a:p>
            <a:pPr algn="l">
              <a:lnSpc>
                <a:spcPts val="1872"/>
              </a:lnSpc>
            </a:pPr>
            <a:r>
              <a:rPr lang="en-US" sz="1950">
                <a:solidFill>
                  <a:srgbClr val="003865"/>
                </a:solidFill>
                <a:latin typeface="Arial"/>
                <a:ea typeface="Arial"/>
                <a:cs typeface="Arial"/>
                <a:sym typeface="Arial"/>
              </a:rPr>
              <a:t>P(o | Negative): 0.433824</a:t>
            </a:r>
          </a:p>
          <a:p>
            <a:pPr algn="l">
              <a:lnSpc>
                <a:spcPts val="1872"/>
              </a:lnSpc>
            </a:pPr>
            <a:r>
              <a:rPr lang="en-US" sz="1950">
                <a:solidFill>
                  <a:srgbClr val="003865"/>
                </a:solidFill>
                <a:latin typeface="Arial"/>
                <a:ea typeface="Arial"/>
                <a:cs typeface="Arial"/>
                <a:sym typeface="Arial"/>
              </a:rPr>
              <a:t>P(b | Positive): 0.224000</a:t>
            </a:r>
          </a:p>
          <a:p>
            <a:pPr algn="l">
              <a:lnSpc>
                <a:spcPts val="1872"/>
              </a:lnSpc>
            </a:pPr>
            <a:r>
              <a:rPr lang="en-US" sz="1950">
                <a:solidFill>
                  <a:srgbClr val="003865"/>
                </a:solidFill>
                <a:latin typeface="Arial"/>
                <a:ea typeface="Arial"/>
                <a:cs typeface="Arial"/>
                <a:sym typeface="Arial"/>
              </a:rPr>
              <a:t>P(b | Negative): 0.209559</a:t>
            </a:r>
          </a:p>
          <a:p>
            <a:pPr algn="l">
              <a:lnSpc>
                <a:spcPts val="3456"/>
              </a:lnSpc>
            </a:pPr>
            <a:endParaRPr lang="en-US" sz="1950">
              <a:solidFill>
                <a:srgbClr val="003865"/>
              </a:solidFill>
              <a:latin typeface="Arial"/>
              <a:ea typeface="Arial"/>
              <a:cs typeface="Arial"/>
              <a:sym typeface="Arial"/>
            </a:endParaRPr>
          </a:p>
        </p:txBody>
      </p:sp>
      <p:sp>
        <p:nvSpPr>
          <p:cNvPr id="7" name="TextBox 7"/>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Saving weights of model</a:t>
            </a:r>
          </a:p>
        </p:txBody>
      </p:sp>
      <p:sp>
        <p:nvSpPr>
          <p:cNvPr id="8" name="TextBox 8"/>
          <p:cNvSpPr txBox="1"/>
          <p:nvPr/>
        </p:nvSpPr>
        <p:spPr>
          <a:xfrm>
            <a:off x="709200" y="3342582"/>
            <a:ext cx="3611975" cy="6208921"/>
          </a:xfrm>
          <a:prstGeom prst="rect">
            <a:avLst/>
          </a:prstGeom>
        </p:spPr>
        <p:txBody>
          <a:bodyPr lIns="0" tIns="0" rIns="0" bIns="0" rtlCol="0" anchor="t">
            <a:spAutoFit/>
          </a:bodyPr>
          <a:lstStyle/>
          <a:p>
            <a:pPr algn="l">
              <a:lnSpc>
                <a:spcPts val="1694"/>
              </a:lnSpc>
            </a:pPr>
            <a:r>
              <a:rPr lang="en-US" sz="1764">
                <a:solidFill>
                  <a:srgbClr val="003865"/>
                </a:solidFill>
                <a:latin typeface="Arial"/>
                <a:ea typeface="Arial"/>
                <a:cs typeface="Arial"/>
                <a:sym typeface="Arial"/>
              </a:rPr>
              <a:t>Class Probabilities:</a:t>
            </a:r>
          </a:p>
          <a:p>
            <a:pPr algn="l">
              <a:lnSpc>
                <a:spcPts val="1694"/>
              </a:lnSpc>
            </a:pPr>
            <a:r>
              <a:rPr lang="en-US" sz="1764">
                <a:solidFill>
                  <a:srgbClr val="003865"/>
                </a:solidFill>
                <a:latin typeface="Arial"/>
                <a:ea typeface="Arial"/>
                <a:cs typeface="Arial"/>
                <a:sym typeface="Arial"/>
              </a:rPr>
              <a:t>P(Positive): 0.648825</a:t>
            </a:r>
          </a:p>
          <a:p>
            <a:pPr algn="l">
              <a:lnSpc>
                <a:spcPts val="1694"/>
              </a:lnSpc>
            </a:pPr>
            <a:r>
              <a:rPr lang="en-US" sz="1764">
                <a:solidFill>
                  <a:srgbClr val="003865"/>
                </a:solidFill>
                <a:latin typeface="Arial"/>
                <a:ea typeface="Arial"/>
                <a:cs typeface="Arial"/>
                <a:sym typeface="Arial"/>
              </a:rPr>
              <a:t>P(Negative): 0.351175</a:t>
            </a:r>
          </a:p>
          <a:p>
            <a:pPr algn="l">
              <a:lnSpc>
                <a:spcPts val="3127"/>
              </a:lnSpc>
            </a:pPr>
            <a:endParaRPr lang="en-US" sz="1764">
              <a:solidFill>
                <a:srgbClr val="003865"/>
              </a:solidFill>
              <a:latin typeface="Arial"/>
              <a:ea typeface="Arial"/>
              <a:cs typeface="Arial"/>
              <a:sym typeface="Arial"/>
            </a:endParaRPr>
          </a:p>
          <a:p>
            <a:pPr algn="l">
              <a:lnSpc>
                <a:spcPts val="1694"/>
              </a:lnSpc>
            </a:pPr>
            <a:r>
              <a:rPr lang="en-US" sz="1764">
                <a:solidFill>
                  <a:srgbClr val="003865"/>
                </a:solidFill>
                <a:latin typeface="Arial"/>
                <a:ea typeface="Arial"/>
                <a:cs typeface="Arial"/>
                <a:sym typeface="Arial"/>
              </a:rPr>
              <a:t>Position 1:</a:t>
            </a:r>
          </a:p>
          <a:p>
            <a:pPr algn="l">
              <a:lnSpc>
                <a:spcPts val="1694"/>
              </a:lnSpc>
            </a:pPr>
            <a:r>
              <a:rPr lang="en-US" sz="1764">
                <a:solidFill>
                  <a:srgbClr val="003865"/>
                </a:solidFill>
                <a:latin typeface="Arial"/>
                <a:ea typeface="Arial"/>
                <a:cs typeface="Arial"/>
                <a:sym typeface="Arial"/>
              </a:rPr>
              <a:t>P(x | Positive): 0.476000</a:t>
            </a:r>
          </a:p>
          <a:p>
            <a:pPr algn="l">
              <a:lnSpc>
                <a:spcPts val="1694"/>
              </a:lnSpc>
            </a:pPr>
            <a:r>
              <a:rPr lang="en-US" sz="1764">
                <a:solidFill>
                  <a:srgbClr val="003865"/>
                </a:solidFill>
                <a:latin typeface="Arial"/>
                <a:ea typeface="Arial"/>
                <a:cs typeface="Arial"/>
                <a:sym typeface="Arial"/>
              </a:rPr>
              <a:t>P(x | Negative): 0.378676</a:t>
            </a:r>
          </a:p>
          <a:p>
            <a:pPr algn="l">
              <a:lnSpc>
                <a:spcPts val="1694"/>
              </a:lnSpc>
            </a:pPr>
            <a:r>
              <a:rPr lang="en-US" sz="1764">
                <a:solidFill>
                  <a:srgbClr val="003865"/>
                </a:solidFill>
                <a:latin typeface="Arial"/>
                <a:ea typeface="Arial"/>
                <a:cs typeface="Arial"/>
                <a:sym typeface="Arial"/>
              </a:rPr>
              <a:t>P(o | Positive): 0.288000</a:t>
            </a:r>
          </a:p>
          <a:p>
            <a:pPr algn="l">
              <a:lnSpc>
                <a:spcPts val="1694"/>
              </a:lnSpc>
            </a:pPr>
            <a:r>
              <a:rPr lang="en-US" sz="1764">
                <a:solidFill>
                  <a:srgbClr val="003865"/>
                </a:solidFill>
                <a:latin typeface="Arial"/>
                <a:ea typeface="Arial"/>
                <a:cs typeface="Arial"/>
                <a:sym typeface="Arial"/>
              </a:rPr>
              <a:t>P(o | Negative): 0.437500</a:t>
            </a:r>
          </a:p>
          <a:p>
            <a:pPr algn="l">
              <a:lnSpc>
                <a:spcPts val="1694"/>
              </a:lnSpc>
            </a:pPr>
            <a:r>
              <a:rPr lang="en-US" sz="1764">
                <a:solidFill>
                  <a:srgbClr val="003865"/>
                </a:solidFill>
                <a:latin typeface="Arial"/>
                <a:ea typeface="Arial"/>
                <a:cs typeface="Arial"/>
                <a:sym typeface="Arial"/>
              </a:rPr>
              <a:t>P(b | Positive): 0.236000</a:t>
            </a:r>
          </a:p>
          <a:p>
            <a:pPr algn="l">
              <a:lnSpc>
                <a:spcPts val="1694"/>
              </a:lnSpc>
            </a:pPr>
            <a:r>
              <a:rPr lang="en-US" sz="1764">
                <a:solidFill>
                  <a:srgbClr val="003865"/>
                </a:solidFill>
                <a:latin typeface="Arial"/>
                <a:ea typeface="Arial"/>
                <a:cs typeface="Arial"/>
                <a:sym typeface="Arial"/>
              </a:rPr>
              <a:t>P(b | Negative): 0.183824</a:t>
            </a:r>
          </a:p>
          <a:p>
            <a:pPr algn="l">
              <a:lnSpc>
                <a:spcPts val="3127"/>
              </a:lnSpc>
            </a:pPr>
            <a:endParaRPr lang="en-US" sz="1764">
              <a:solidFill>
                <a:srgbClr val="003865"/>
              </a:solidFill>
              <a:latin typeface="Arial"/>
              <a:ea typeface="Arial"/>
              <a:cs typeface="Arial"/>
              <a:sym typeface="Arial"/>
            </a:endParaRPr>
          </a:p>
          <a:p>
            <a:pPr algn="l">
              <a:lnSpc>
                <a:spcPts val="1694"/>
              </a:lnSpc>
            </a:pPr>
            <a:r>
              <a:rPr lang="en-US" sz="1764">
                <a:solidFill>
                  <a:srgbClr val="003865"/>
                </a:solidFill>
                <a:latin typeface="Arial"/>
                <a:ea typeface="Arial"/>
                <a:cs typeface="Arial"/>
                <a:sym typeface="Arial"/>
              </a:rPr>
              <a:t>Position 2:</a:t>
            </a:r>
          </a:p>
          <a:p>
            <a:pPr algn="l">
              <a:lnSpc>
                <a:spcPts val="1694"/>
              </a:lnSpc>
            </a:pPr>
            <a:r>
              <a:rPr lang="en-US" sz="1764">
                <a:solidFill>
                  <a:srgbClr val="003865"/>
                </a:solidFill>
                <a:latin typeface="Arial"/>
                <a:ea typeface="Arial"/>
                <a:cs typeface="Arial"/>
                <a:sym typeface="Arial"/>
              </a:rPr>
              <a:t>P(x | Positive): 0.356000</a:t>
            </a:r>
          </a:p>
          <a:p>
            <a:pPr algn="l">
              <a:lnSpc>
                <a:spcPts val="1694"/>
              </a:lnSpc>
            </a:pPr>
            <a:r>
              <a:rPr lang="en-US" sz="1764">
                <a:solidFill>
                  <a:srgbClr val="003865"/>
                </a:solidFill>
                <a:latin typeface="Arial"/>
                <a:ea typeface="Arial"/>
                <a:cs typeface="Arial"/>
                <a:sym typeface="Arial"/>
              </a:rPr>
              <a:t>P(x | Negative): 0.459559</a:t>
            </a:r>
          </a:p>
          <a:p>
            <a:pPr algn="l">
              <a:lnSpc>
                <a:spcPts val="1694"/>
              </a:lnSpc>
            </a:pPr>
            <a:r>
              <a:rPr lang="en-US" sz="1764">
                <a:solidFill>
                  <a:srgbClr val="003865"/>
                </a:solidFill>
                <a:latin typeface="Arial"/>
                <a:ea typeface="Arial"/>
                <a:cs typeface="Arial"/>
                <a:sym typeface="Arial"/>
              </a:rPr>
              <a:t>P(o | Positive): 0.360000</a:t>
            </a:r>
          </a:p>
          <a:p>
            <a:pPr algn="l">
              <a:lnSpc>
                <a:spcPts val="1694"/>
              </a:lnSpc>
            </a:pPr>
            <a:r>
              <a:rPr lang="en-US" sz="1764">
                <a:solidFill>
                  <a:srgbClr val="003865"/>
                </a:solidFill>
                <a:latin typeface="Arial"/>
                <a:ea typeface="Arial"/>
                <a:cs typeface="Arial"/>
                <a:sym typeface="Arial"/>
              </a:rPr>
              <a:t>P(o | Negative): 0.294118</a:t>
            </a:r>
          </a:p>
          <a:p>
            <a:pPr algn="l">
              <a:lnSpc>
                <a:spcPts val="1694"/>
              </a:lnSpc>
            </a:pPr>
            <a:r>
              <a:rPr lang="en-US" sz="1764">
                <a:solidFill>
                  <a:srgbClr val="003865"/>
                </a:solidFill>
                <a:latin typeface="Arial"/>
                <a:ea typeface="Arial"/>
                <a:cs typeface="Arial"/>
                <a:sym typeface="Arial"/>
              </a:rPr>
              <a:t>P(b | Positive): 0.284000</a:t>
            </a:r>
          </a:p>
          <a:p>
            <a:pPr algn="l">
              <a:lnSpc>
                <a:spcPts val="1694"/>
              </a:lnSpc>
            </a:pPr>
            <a:r>
              <a:rPr lang="en-US" sz="1764">
                <a:solidFill>
                  <a:srgbClr val="003865"/>
                </a:solidFill>
                <a:latin typeface="Arial"/>
                <a:ea typeface="Arial"/>
                <a:cs typeface="Arial"/>
                <a:sym typeface="Arial"/>
              </a:rPr>
              <a:t>P(b | Negative): 0.246324</a:t>
            </a:r>
          </a:p>
          <a:p>
            <a:pPr algn="l">
              <a:lnSpc>
                <a:spcPts val="3127"/>
              </a:lnSpc>
            </a:pPr>
            <a:endParaRPr lang="en-US" sz="1764">
              <a:solidFill>
                <a:srgbClr val="003865"/>
              </a:solidFill>
              <a:latin typeface="Arial"/>
              <a:ea typeface="Arial"/>
              <a:cs typeface="Arial"/>
              <a:sym typeface="Arial"/>
            </a:endParaRPr>
          </a:p>
          <a:p>
            <a:pPr algn="l">
              <a:lnSpc>
                <a:spcPts val="1694"/>
              </a:lnSpc>
            </a:pPr>
            <a:r>
              <a:rPr lang="en-US" sz="1764">
                <a:solidFill>
                  <a:srgbClr val="003865"/>
                </a:solidFill>
                <a:latin typeface="Arial"/>
                <a:ea typeface="Arial"/>
                <a:cs typeface="Arial"/>
                <a:sym typeface="Arial"/>
              </a:rPr>
              <a:t>Position 3:</a:t>
            </a:r>
          </a:p>
          <a:p>
            <a:pPr algn="l">
              <a:lnSpc>
                <a:spcPts val="1694"/>
              </a:lnSpc>
            </a:pPr>
            <a:r>
              <a:rPr lang="en-US" sz="1764">
                <a:solidFill>
                  <a:srgbClr val="003865"/>
                </a:solidFill>
                <a:latin typeface="Arial"/>
                <a:ea typeface="Arial"/>
                <a:cs typeface="Arial"/>
                <a:sym typeface="Arial"/>
              </a:rPr>
              <a:t>P(x | Positive): 0.482000</a:t>
            </a:r>
          </a:p>
          <a:p>
            <a:pPr algn="l">
              <a:lnSpc>
                <a:spcPts val="1694"/>
              </a:lnSpc>
            </a:pPr>
            <a:r>
              <a:rPr lang="en-US" sz="1764">
                <a:solidFill>
                  <a:srgbClr val="003865"/>
                </a:solidFill>
                <a:latin typeface="Arial"/>
                <a:ea typeface="Arial"/>
                <a:cs typeface="Arial"/>
                <a:sym typeface="Arial"/>
              </a:rPr>
              <a:t>P(x | Negative): 0.360294</a:t>
            </a:r>
          </a:p>
          <a:p>
            <a:pPr algn="l">
              <a:lnSpc>
                <a:spcPts val="1694"/>
              </a:lnSpc>
            </a:pPr>
            <a:r>
              <a:rPr lang="en-US" sz="1764">
                <a:solidFill>
                  <a:srgbClr val="003865"/>
                </a:solidFill>
                <a:latin typeface="Arial"/>
                <a:ea typeface="Arial"/>
                <a:cs typeface="Arial"/>
                <a:sym typeface="Arial"/>
              </a:rPr>
              <a:t>P(o | Positive): 0.308000</a:t>
            </a:r>
          </a:p>
          <a:p>
            <a:pPr algn="l">
              <a:lnSpc>
                <a:spcPts val="1694"/>
              </a:lnSpc>
            </a:pPr>
            <a:r>
              <a:rPr lang="en-US" sz="1764">
                <a:solidFill>
                  <a:srgbClr val="003865"/>
                </a:solidFill>
                <a:latin typeface="Arial"/>
                <a:ea typeface="Arial"/>
                <a:cs typeface="Arial"/>
                <a:sym typeface="Arial"/>
              </a:rPr>
              <a:t>P(o | Negative): 0.455882</a:t>
            </a:r>
          </a:p>
          <a:p>
            <a:pPr algn="l">
              <a:lnSpc>
                <a:spcPts val="1694"/>
              </a:lnSpc>
            </a:pPr>
            <a:r>
              <a:rPr lang="en-US" sz="1764">
                <a:solidFill>
                  <a:srgbClr val="003865"/>
                </a:solidFill>
                <a:latin typeface="Arial"/>
                <a:ea typeface="Arial"/>
                <a:cs typeface="Arial"/>
                <a:sym typeface="Arial"/>
              </a:rPr>
              <a:t>P(b | Positive): 0.210000</a:t>
            </a:r>
          </a:p>
          <a:p>
            <a:pPr algn="l">
              <a:lnSpc>
                <a:spcPts val="1694"/>
              </a:lnSpc>
            </a:pPr>
            <a:r>
              <a:rPr lang="en-US" sz="1764">
                <a:solidFill>
                  <a:srgbClr val="003865"/>
                </a:solidFill>
                <a:latin typeface="Arial"/>
                <a:ea typeface="Arial"/>
                <a:cs typeface="Arial"/>
                <a:sym typeface="Arial"/>
              </a:rPr>
              <a:t>P(b | Negative): 0.183824</a:t>
            </a:r>
          </a:p>
        </p:txBody>
      </p:sp>
      <p:sp>
        <p:nvSpPr>
          <p:cNvPr id="9" name="TextBox 9"/>
          <p:cNvSpPr txBox="1"/>
          <p:nvPr/>
        </p:nvSpPr>
        <p:spPr>
          <a:xfrm>
            <a:off x="5595450" y="3588400"/>
            <a:ext cx="3990900" cy="5726811"/>
          </a:xfrm>
          <a:prstGeom prst="rect">
            <a:avLst/>
          </a:prstGeom>
        </p:spPr>
        <p:txBody>
          <a:bodyPr lIns="0" tIns="0" rIns="0" bIns="0" rtlCol="0" anchor="t">
            <a:spAutoFit/>
          </a:bodyPr>
          <a:lstStyle/>
          <a:p>
            <a:pPr algn="l">
              <a:lnSpc>
                <a:spcPts val="1872"/>
              </a:lnSpc>
            </a:pPr>
            <a:r>
              <a:rPr lang="en-US" sz="1950">
                <a:solidFill>
                  <a:srgbClr val="003865"/>
                </a:solidFill>
                <a:latin typeface="Arial"/>
                <a:ea typeface="Arial"/>
                <a:cs typeface="Arial"/>
                <a:sym typeface="Arial"/>
              </a:rPr>
              <a:t>Position 4:</a:t>
            </a:r>
          </a:p>
          <a:p>
            <a:pPr algn="l">
              <a:lnSpc>
                <a:spcPts val="1872"/>
              </a:lnSpc>
            </a:pPr>
            <a:r>
              <a:rPr lang="en-US" sz="1950">
                <a:solidFill>
                  <a:srgbClr val="003865"/>
                </a:solidFill>
                <a:latin typeface="Arial"/>
                <a:ea typeface="Arial"/>
                <a:cs typeface="Arial"/>
                <a:sym typeface="Arial"/>
              </a:rPr>
              <a:t>P(x | Positive): 0.362000</a:t>
            </a:r>
          </a:p>
          <a:p>
            <a:pPr algn="l">
              <a:lnSpc>
                <a:spcPts val="1872"/>
              </a:lnSpc>
            </a:pPr>
            <a:r>
              <a:rPr lang="en-US" sz="1950">
                <a:solidFill>
                  <a:srgbClr val="003865"/>
                </a:solidFill>
                <a:latin typeface="Arial"/>
                <a:ea typeface="Arial"/>
                <a:cs typeface="Arial"/>
                <a:sym typeface="Arial"/>
              </a:rPr>
              <a:t>P(x | Negative): 0.466912</a:t>
            </a:r>
          </a:p>
          <a:p>
            <a:pPr algn="l">
              <a:lnSpc>
                <a:spcPts val="1872"/>
              </a:lnSpc>
            </a:pPr>
            <a:r>
              <a:rPr lang="en-US" sz="1950">
                <a:solidFill>
                  <a:srgbClr val="003865"/>
                </a:solidFill>
                <a:latin typeface="Arial"/>
                <a:ea typeface="Arial"/>
                <a:cs typeface="Arial"/>
                <a:sym typeface="Arial"/>
              </a:rPr>
              <a:t>P(o | Positive): 0.364000</a:t>
            </a:r>
          </a:p>
          <a:p>
            <a:pPr algn="l">
              <a:lnSpc>
                <a:spcPts val="1872"/>
              </a:lnSpc>
            </a:pPr>
            <a:r>
              <a:rPr lang="en-US" sz="1950">
                <a:solidFill>
                  <a:srgbClr val="003865"/>
                </a:solidFill>
                <a:latin typeface="Arial"/>
                <a:ea typeface="Arial"/>
                <a:cs typeface="Arial"/>
                <a:sym typeface="Arial"/>
              </a:rPr>
              <a:t>P(o | Negative): 0.312500</a:t>
            </a:r>
          </a:p>
          <a:p>
            <a:pPr algn="l">
              <a:lnSpc>
                <a:spcPts val="1872"/>
              </a:lnSpc>
            </a:pPr>
            <a:r>
              <a:rPr lang="en-US" sz="1950">
                <a:solidFill>
                  <a:srgbClr val="003865"/>
                </a:solidFill>
                <a:latin typeface="Arial"/>
                <a:ea typeface="Arial"/>
                <a:cs typeface="Arial"/>
                <a:sym typeface="Arial"/>
              </a:rPr>
              <a:t>P(b | Positive): 0.274000</a:t>
            </a:r>
          </a:p>
          <a:p>
            <a:pPr algn="l">
              <a:lnSpc>
                <a:spcPts val="1872"/>
              </a:lnSpc>
            </a:pPr>
            <a:r>
              <a:rPr lang="en-US" sz="1950">
                <a:solidFill>
                  <a:srgbClr val="003865"/>
                </a:solidFill>
                <a:latin typeface="Arial"/>
                <a:ea typeface="Arial"/>
                <a:cs typeface="Arial"/>
                <a:sym typeface="Arial"/>
              </a:rPr>
              <a:t>P(b | Negative): 0.220588</a:t>
            </a:r>
          </a:p>
          <a:p>
            <a:pPr algn="l">
              <a:lnSpc>
                <a:spcPts val="3456"/>
              </a:lnSpc>
            </a:pPr>
            <a:endParaRPr lang="en-US" sz="1950">
              <a:solidFill>
                <a:srgbClr val="003865"/>
              </a:solidFill>
              <a:latin typeface="Arial"/>
              <a:ea typeface="Arial"/>
              <a:cs typeface="Arial"/>
              <a:sym typeface="Arial"/>
            </a:endParaRPr>
          </a:p>
          <a:p>
            <a:pPr algn="l">
              <a:lnSpc>
                <a:spcPts val="1872"/>
              </a:lnSpc>
            </a:pPr>
            <a:r>
              <a:rPr lang="en-US" sz="1950">
                <a:solidFill>
                  <a:srgbClr val="003865"/>
                </a:solidFill>
                <a:latin typeface="Arial"/>
                <a:ea typeface="Arial"/>
                <a:cs typeface="Arial"/>
                <a:sym typeface="Arial"/>
              </a:rPr>
              <a:t>Position 5:</a:t>
            </a:r>
          </a:p>
          <a:p>
            <a:pPr algn="l">
              <a:lnSpc>
                <a:spcPts val="1872"/>
              </a:lnSpc>
            </a:pPr>
            <a:r>
              <a:rPr lang="en-US" sz="1950">
                <a:solidFill>
                  <a:srgbClr val="003865"/>
                </a:solidFill>
                <a:latin typeface="Arial"/>
                <a:ea typeface="Arial"/>
                <a:cs typeface="Arial"/>
                <a:sym typeface="Arial"/>
              </a:rPr>
              <a:t>P(x | Positive): 0.592000</a:t>
            </a:r>
          </a:p>
          <a:p>
            <a:pPr algn="l">
              <a:lnSpc>
                <a:spcPts val="1872"/>
              </a:lnSpc>
            </a:pPr>
            <a:r>
              <a:rPr lang="en-US" sz="1950">
                <a:solidFill>
                  <a:srgbClr val="003865"/>
                </a:solidFill>
                <a:latin typeface="Arial"/>
                <a:ea typeface="Arial"/>
                <a:cs typeface="Arial"/>
                <a:sym typeface="Arial"/>
              </a:rPr>
              <a:t>P(x | Negative): 0.286765</a:t>
            </a:r>
          </a:p>
          <a:p>
            <a:pPr algn="l">
              <a:lnSpc>
                <a:spcPts val="1872"/>
              </a:lnSpc>
            </a:pPr>
            <a:r>
              <a:rPr lang="en-US" sz="1950">
                <a:solidFill>
                  <a:srgbClr val="003865"/>
                </a:solidFill>
                <a:latin typeface="Arial"/>
                <a:ea typeface="Arial"/>
                <a:cs typeface="Arial"/>
                <a:sym typeface="Arial"/>
              </a:rPr>
              <a:t>P(o | Positive): 0.230000</a:t>
            </a:r>
          </a:p>
          <a:p>
            <a:pPr algn="l">
              <a:lnSpc>
                <a:spcPts val="1872"/>
              </a:lnSpc>
            </a:pPr>
            <a:r>
              <a:rPr lang="en-US" sz="1950">
                <a:solidFill>
                  <a:srgbClr val="003865"/>
                </a:solidFill>
                <a:latin typeface="Arial"/>
                <a:ea typeface="Arial"/>
                <a:cs typeface="Arial"/>
                <a:sym typeface="Arial"/>
              </a:rPr>
              <a:t>P(o | Negative): 0.566176</a:t>
            </a:r>
          </a:p>
          <a:p>
            <a:pPr algn="l">
              <a:lnSpc>
                <a:spcPts val="1872"/>
              </a:lnSpc>
            </a:pPr>
            <a:r>
              <a:rPr lang="en-US" sz="1950">
                <a:solidFill>
                  <a:srgbClr val="003865"/>
                </a:solidFill>
                <a:latin typeface="Arial"/>
                <a:ea typeface="Arial"/>
                <a:cs typeface="Arial"/>
                <a:sym typeface="Arial"/>
              </a:rPr>
              <a:t>P(b | Positive): 0.178000</a:t>
            </a:r>
          </a:p>
          <a:p>
            <a:pPr algn="l">
              <a:lnSpc>
                <a:spcPts val="1872"/>
              </a:lnSpc>
            </a:pPr>
            <a:r>
              <a:rPr lang="en-US" sz="1950">
                <a:solidFill>
                  <a:srgbClr val="003865"/>
                </a:solidFill>
                <a:latin typeface="Arial"/>
                <a:ea typeface="Arial"/>
                <a:cs typeface="Arial"/>
                <a:sym typeface="Arial"/>
              </a:rPr>
              <a:t>P(b | Negative): 0.147059</a:t>
            </a:r>
          </a:p>
          <a:p>
            <a:pPr algn="l">
              <a:lnSpc>
                <a:spcPts val="3456"/>
              </a:lnSpc>
            </a:pPr>
            <a:endParaRPr lang="en-US" sz="1950">
              <a:solidFill>
                <a:srgbClr val="003865"/>
              </a:solidFill>
              <a:latin typeface="Arial"/>
              <a:ea typeface="Arial"/>
              <a:cs typeface="Arial"/>
              <a:sym typeface="Arial"/>
            </a:endParaRPr>
          </a:p>
          <a:p>
            <a:pPr algn="l">
              <a:lnSpc>
                <a:spcPts val="1872"/>
              </a:lnSpc>
            </a:pPr>
            <a:r>
              <a:rPr lang="en-US" sz="1950">
                <a:solidFill>
                  <a:srgbClr val="003865"/>
                </a:solidFill>
                <a:latin typeface="Arial"/>
                <a:ea typeface="Arial"/>
                <a:cs typeface="Arial"/>
                <a:sym typeface="Arial"/>
              </a:rPr>
              <a:t>Position 6:</a:t>
            </a:r>
          </a:p>
          <a:p>
            <a:pPr algn="l">
              <a:lnSpc>
                <a:spcPts val="1872"/>
              </a:lnSpc>
            </a:pPr>
            <a:r>
              <a:rPr lang="en-US" sz="1950">
                <a:solidFill>
                  <a:srgbClr val="003865"/>
                </a:solidFill>
                <a:latin typeface="Arial"/>
                <a:ea typeface="Arial"/>
                <a:cs typeface="Arial"/>
                <a:sym typeface="Arial"/>
              </a:rPr>
              <a:t>P(x | Positive): 0.346000</a:t>
            </a:r>
          </a:p>
          <a:p>
            <a:pPr algn="l">
              <a:lnSpc>
                <a:spcPts val="1872"/>
              </a:lnSpc>
            </a:pPr>
            <a:r>
              <a:rPr lang="en-US" sz="1950">
                <a:solidFill>
                  <a:srgbClr val="003865"/>
                </a:solidFill>
                <a:latin typeface="Arial"/>
                <a:ea typeface="Arial"/>
                <a:cs typeface="Arial"/>
                <a:sym typeface="Arial"/>
              </a:rPr>
              <a:t>P(x | Negative): 0.466912</a:t>
            </a:r>
          </a:p>
          <a:p>
            <a:pPr algn="l">
              <a:lnSpc>
                <a:spcPts val="1872"/>
              </a:lnSpc>
            </a:pPr>
            <a:r>
              <a:rPr lang="en-US" sz="1950">
                <a:solidFill>
                  <a:srgbClr val="003865"/>
                </a:solidFill>
                <a:latin typeface="Arial"/>
                <a:ea typeface="Arial"/>
                <a:cs typeface="Arial"/>
                <a:sym typeface="Arial"/>
              </a:rPr>
              <a:t>P(o | Positive): 0.374000</a:t>
            </a:r>
          </a:p>
          <a:p>
            <a:pPr algn="l">
              <a:lnSpc>
                <a:spcPts val="1872"/>
              </a:lnSpc>
            </a:pPr>
            <a:r>
              <a:rPr lang="en-US" sz="1950">
                <a:solidFill>
                  <a:srgbClr val="003865"/>
                </a:solidFill>
                <a:latin typeface="Arial"/>
                <a:ea typeface="Arial"/>
                <a:cs typeface="Arial"/>
                <a:sym typeface="Arial"/>
              </a:rPr>
              <a:t>P(o | Negative): 0.308824</a:t>
            </a:r>
          </a:p>
          <a:p>
            <a:pPr algn="l">
              <a:lnSpc>
                <a:spcPts val="1872"/>
              </a:lnSpc>
            </a:pPr>
            <a:r>
              <a:rPr lang="en-US" sz="1950">
                <a:solidFill>
                  <a:srgbClr val="003865"/>
                </a:solidFill>
                <a:latin typeface="Arial"/>
                <a:ea typeface="Arial"/>
                <a:cs typeface="Arial"/>
                <a:sym typeface="Arial"/>
              </a:rPr>
              <a:t>P(b | Positive): 0.280000</a:t>
            </a:r>
          </a:p>
          <a:p>
            <a:pPr algn="l">
              <a:lnSpc>
                <a:spcPts val="1872"/>
              </a:lnSpc>
            </a:pPr>
            <a:r>
              <a:rPr lang="en-US" sz="1950">
                <a:solidFill>
                  <a:srgbClr val="003865"/>
                </a:solidFill>
                <a:latin typeface="Arial"/>
                <a:ea typeface="Arial"/>
                <a:cs typeface="Arial"/>
                <a:sym typeface="Arial"/>
              </a:rPr>
              <a:t>P(b | Negative): 0.224265</a:t>
            </a:r>
          </a:p>
        </p:txBody>
      </p:sp>
      <p:sp>
        <p:nvSpPr>
          <p:cNvPr id="10" name="TextBox 10"/>
          <p:cNvSpPr txBox="1"/>
          <p:nvPr/>
        </p:nvSpPr>
        <p:spPr>
          <a:xfrm>
            <a:off x="520012" y="2322064"/>
            <a:ext cx="17028766" cy="1793178"/>
          </a:xfrm>
          <a:prstGeom prst="rect">
            <a:avLst/>
          </a:prstGeom>
        </p:spPr>
        <p:txBody>
          <a:bodyPr lIns="0" tIns="0" rIns="0" bIns="0" rtlCol="0" anchor="t">
            <a:spAutoFit/>
          </a:bodyPr>
          <a:lstStyle/>
          <a:p>
            <a:pPr algn="l">
              <a:lnSpc>
                <a:spcPts val="3933"/>
              </a:lnSpc>
            </a:pPr>
            <a:r>
              <a:rPr lang="en-US" sz="2850">
                <a:solidFill>
                  <a:srgbClr val="003865"/>
                </a:solidFill>
                <a:latin typeface="Arial"/>
                <a:ea typeface="Arial"/>
                <a:cs typeface="Arial"/>
                <a:sym typeface="Arial"/>
              </a:rPr>
              <a:t>Contents of “NBmodel_weights.txt”:</a:t>
            </a:r>
          </a:p>
          <a:p>
            <a:pPr algn="l">
              <a:lnSpc>
                <a:spcPts val="4968"/>
              </a:lnSpc>
            </a:pPr>
            <a:endParaRPr lang="en-US" sz="2850">
              <a:solidFill>
                <a:srgbClr val="003865"/>
              </a:solidFill>
              <a:latin typeface="Arial"/>
              <a:ea typeface="Arial"/>
              <a:cs typeface="Arial"/>
              <a:sym typeface="Arial"/>
            </a:endParaRPr>
          </a:p>
          <a:p>
            <a:pPr algn="l">
              <a:lnSpc>
                <a:spcPts val="4968"/>
              </a:lnSpc>
            </a:pPr>
            <a:endParaRPr lang="en-US" sz="2850">
              <a:solidFill>
                <a:srgbClr val="003865"/>
              </a:solidFill>
              <a:latin typeface="Arial"/>
              <a:ea typeface="Arial"/>
              <a:cs typeface="Arial"/>
              <a:sym typeface="Arial"/>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6209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629625" y="2410301"/>
            <a:ext cx="17028750" cy="6181344"/>
          </a:xfrm>
          <a:prstGeom prst="rect">
            <a:avLst/>
          </a:prstGeom>
        </p:spPr>
        <p:txBody>
          <a:bodyPr lIns="0" tIns="0" rIns="0" bIns="0" rtlCol="0" anchor="t">
            <a:spAutoFit/>
          </a:bodyPr>
          <a:lstStyle/>
          <a:p>
            <a:pPr marL="513398" lvl="1" indent="-256699" algn="l">
              <a:lnSpc>
                <a:spcPts val="2897"/>
              </a:lnSpc>
              <a:buFont typeface="Arial"/>
              <a:buChar char="•"/>
            </a:pPr>
            <a:r>
              <a:rPr lang="en-US" sz="2100" b="1">
                <a:solidFill>
                  <a:srgbClr val="003865"/>
                </a:solidFill>
                <a:latin typeface="Arial Bold"/>
                <a:ea typeface="Arial Bold"/>
                <a:cs typeface="Arial Bold"/>
                <a:sym typeface="Arial Bold"/>
              </a:rPr>
              <a:t>calculate_probability() function:</a:t>
            </a:r>
          </a:p>
          <a:p>
            <a:pPr marL="513398" lvl="1" indent="-256699" algn="l">
              <a:lnSpc>
                <a:spcPts val="2897"/>
              </a:lnSpc>
            </a:pPr>
            <a:r>
              <a:rPr lang="en-US" sz="2100">
                <a:solidFill>
                  <a:srgbClr val="003865"/>
                </a:solidFill>
                <a:latin typeface="Arial"/>
                <a:ea typeface="Arial"/>
                <a:cs typeface="Arial"/>
                <a:sym typeface="Arial"/>
              </a:rPr>
              <a:t>To calculate the </a:t>
            </a:r>
            <a:r>
              <a:rPr lang="en-US" sz="2100" i="1">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of a specified outcome based on a given board layout.</a:t>
            </a:r>
          </a:p>
          <a:p>
            <a:pPr marL="513398" lvl="1" indent="-256699" algn="l">
              <a:lnSpc>
                <a:spcPts val="2897"/>
              </a:lnSpc>
            </a:pPr>
            <a:endParaRPr lang="en-US" sz="2100">
              <a:solidFill>
                <a:srgbClr val="003865"/>
              </a:solidFill>
              <a:latin typeface="Arial"/>
              <a:ea typeface="Arial"/>
              <a:cs typeface="Arial"/>
              <a:sym typeface="Arial"/>
            </a:endParaRPr>
          </a:p>
          <a:p>
            <a:pPr marL="1046798" lvl="1" indent="-523399" algn="l">
              <a:lnSpc>
                <a:spcPts val="2897"/>
              </a:lnSpc>
              <a:buFont typeface="Arial"/>
              <a:buChar char="•"/>
            </a:pPr>
            <a:r>
              <a:rPr lang="en-US" sz="2100">
                <a:solidFill>
                  <a:srgbClr val="003865"/>
                </a:solidFill>
                <a:latin typeface="Arial"/>
                <a:ea typeface="Arial"/>
                <a:cs typeface="Arial"/>
                <a:sym typeface="Arial"/>
              </a:rPr>
              <a:t>Uses the computed </a:t>
            </a:r>
            <a:r>
              <a:rPr lang="en-US" sz="2100" i="1">
                <a:solidFill>
                  <a:srgbClr val="003865"/>
                </a:solidFill>
                <a:latin typeface="Arial Italics"/>
                <a:ea typeface="Arial Italics"/>
                <a:cs typeface="Arial Italics"/>
                <a:sym typeface="Arial Italics"/>
              </a:rPr>
              <a:t>prior and conditional probability</a:t>
            </a:r>
            <a:r>
              <a:rPr lang="en-US" sz="2100">
                <a:solidFill>
                  <a:srgbClr val="003865"/>
                </a:solidFill>
                <a:latin typeface="Arial"/>
                <a:ea typeface="Arial"/>
                <a:cs typeface="Arial"/>
                <a:sym typeface="Arial"/>
              </a:rPr>
              <a:t> to perform the Bayes’ Theorem formula without the use of division with the </a:t>
            </a:r>
            <a:r>
              <a:rPr lang="en-US" sz="2100" i="1">
                <a:solidFill>
                  <a:srgbClr val="003865"/>
                </a:solidFill>
                <a:latin typeface="Arial Italics"/>
                <a:ea typeface="Arial Italics"/>
                <a:cs typeface="Arial Italics"/>
                <a:sym typeface="Arial Italics"/>
              </a:rPr>
              <a:t>marginal probability</a:t>
            </a:r>
          </a:p>
          <a:p>
            <a:pPr marL="1046798" lvl="1" indent="-523399" algn="l">
              <a:lnSpc>
                <a:spcPts val="2897"/>
              </a:lnSpc>
            </a:pPr>
            <a:endParaRPr lang="en-US" sz="2100" i="1">
              <a:solidFill>
                <a:srgbClr val="003865"/>
              </a:solidFill>
              <a:latin typeface="Arial Italics"/>
              <a:ea typeface="Arial Italics"/>
              <a:cs typeface="Arial Italics"/>
              <a:sym typeface="Arial Italics"/>
            </a:endParaRPr>
          </a:p>
          <a:p>
            <a:pPr algn="l">
              <a:lnSpc>
                <a:spcPts val="2897"/>
              </a:lnSpc>
            </a:pPr>
            <a:endParaRPr lang="en-US" sz="2100" i="1">
              <a:solidFill>
                <a:srgbClr val="003865"/>
              </a:solidFill>
              <a:latin typeface="Arial Italics"/>
              <a:ea typeface="Arial Italics"/>
              <a:cs typeface="Arial Italics"/>
              <a:sym typeface="Arial Italics"/>
            </a:endParaRPr>
          </a:p>
          <a:p>
            <a:pPr algn="l">
              <a:lnSpc>
                <a:spcPts val="2897"/>
              </a:lnSpc>
            </a:pPr>
            <a:endParaRPr lang="en-US" sz="2100" i="1">
              <a:solidFill>
                <a:srgbClr val="003865"/>
              </a:solidFill>
              <a:latin typeface="Arial Italics"/>
              <a:ea typeface="Arial Italics"/>
              <a:cs typeface="Arial Italics"/>
              <a:sym typeface="Arial Italics"/>
            </a:endParaRPr>
          </a:p>
          <a:p>
            <a:pPr marL="1046798" lvl="1" indent="-523399" algn="l">
              <a:lnSpc>
                <a:spcPts val="2897"/>
              </a:lnSpc>
              <a:buFont typeface="Arial"/>
              <a:buChar char="•"/>
            </a:pPr>
            <a:r>
              <a:rPr lang="en-US" sz="2100">
                <a:solidFill>
                  <a:srgbClr val="003865"/>
                </a:solidFill>
                <a:latin typeface="Arial"/>
                <a:ea typeface="Arial"/>
                <a:cs typeface="Arial"/>
                <a:sym typeface="Arial"/>
              </a:rPr>
              <a:t>For example, if user set outcome argument as "positive" and the given board layout is “</a:t>
            </a:r>
            <a:r>
              <a:rPr lang="en-US" sz="2100" b="1">
                <a:solidFill>
                  <a:srgbClr val="003865"/>
                </a:solidFill>
                <a:latin typeface="Arial Bold"/>
                <a:ea typeface="Arial Bold"/>
                <a:cs typeface="Arial Bold"/>
                <a:sym typeface="Arial Bold"/>
              </a:rPr>
              <a:t>bxobxobxo</a:t>
            </a:r>
            <a:r>
              <a:rPr lang="en-US" sz="2100">
                <a:solidFill>
                  <a:srgbClr val="003865"/>
                </a:solidFill>
                <a:latin typeface="Arial"/>
                <a:ea typeface="Arial"/>
                <a:cs typeface="Arial"/>
                <a:sym typeface="Arial"/>
              </a:rPr>
              <a:t>”, the function would calculate how probable the given board layout would lead to a "positive" outcome.</a:t>
            </a:r>
          </a:p>
          <a:p>
            <a:pPr marL="1046798" lvl="1" indent="-523399" algn="l">
              <a:lnSpc>
                <a:spcPts val="2897"/>
              </a:lnSpc>
            </a:pPr>
            <a:r>
              <a:rPr lang="en-US" sz="2100">
                <a:solidFill>
                  <a:srgbClr val="003865"/>
                </a:solidFill>
                <a:latin typeface="Arial"/>
                <a:ea typeface="Arial"/>
                <a:cs typeface="Arial"/>
                <a:sym typeface="Arial"/>
              </a:rPr>
              <a:t>Formula:</a:t>
            </a:r>
          </a:p>
          <a:p>
            <a:pPr algn="ctr">
              <a:lnSpc>
                <a:spcPts val="2897"/>
              </a:lnSpc>
            </a:pPr>
            <a:r>
              <a:rPr lang="en-US" sz="2100" i="1">
                <a:solidFill>
                  <a:srgbClr val="003865"/>
                </a:solidFill>
                <a:latin typeface="Arial Italics"/>
                <a:ea typeface="Arial Italics"/>
                <a:cs typeface="Arial Italics"/>
                <a:sym typeface="Arial Italics"/>
              </a:rPr>
              <a:t>P("positive:|X) = P("positive:) * P('b'1|"positive") * P('x'2|"positive") * ...  * P('o'9|"positive")</a:t>
            </a:r>
            <a:r>
              <a:rPr lang="en-US" sz="2100">
                <a:solidFill>
                  <a:srgbClr val="003865"/>
                </a:solidFill>
                <a:latin typeface="Arial"/>
                <a:ea typeface="Arial"/>
                <a:cs typeface="Arial"/>
                <a:sym typeface="Arial"/>
              </a:rPr>
              <a:t> </a:t>
            </a:r>
          </a:p>
          <a:p>
            <a:pPr algn="ctr">
              <a:lnSpc>
                <a:spcPts val="2897"/>
              </a:lnSpc>
            </a:pPr>
            <a:endParaRPr lang="en-US" sz="2100">
              <a:solidFill>
                <a:srgbClr val="003865"/>
              </a:solidFill>
              <a:latin typeface="Arial"/>
              <a:ea typeface="Arial"/>
              <a:cs typeface="Arial"/>
              <a:sym typeface="Arial"/>
            </a:endParaRPr>
          </a:p>
          <a:p>
            <a:pPr algn="ctr">
              <a:lnSpc>
                <a:spcPts val="2897"/>
              </a:lnSpc>
            </a:pPr>
            <a:endParaRPr lang="en-US" sz="2100">
              <a:solidFill>
                <a:srgbClr val="003865"/>
              </a:solidFill>
              <a:latin typeface="Arial"/>
              <a:ea typeface="Arial"/>
              <a:cs typeface="Arial"/>
              <a:sym typeface="Arial"/>
            </a:endParaRPr>
          </a:p>
          <a:p>
            <a:pPr marL="453390" lvl="1" indent="-226695" algn="l">
              <a:lnSpc>
                <a:spcPts val="2897"/>
              </a:lnSpc>
              <a:buFont typeface="Arial"/>
              <a:buChar char="•"/>
            </a:pPr>
            <a:r>
              <a:rPr lang="en-US" sz="2100" b="1">
                <a:solidFill>
                  <a:srgbClr val="003865"/>
                </a:solidFill>
                <a:latin typeface="Arial Bold"/>
                <a:ea typeface="Arial Bold"/>
                <a:cs typeface="Arial Bold"/>
                <a:sym typeface="Arial Bold"/>
              </a:rPr>
              <a:t>predict_outcome() function: </a:t>
            </a:r>
            <a:r>
              <a:rPr lang="en-US" sz="2100">
                <a:solidFill>
                  <a:srgbClr val="003865"/>
                </a:solidFill>
                <a:latin typeface="Arial"/>
                <a:ea typeface="Arial"/>
                <a:cs typeface="Arial"/>
                <a:sym typeface="Arial"/>
              </a:rPr>
              <a:t>To predict whether the given board layout would lead to either a “positive” or “negative” outcome, by comparing the </a:t>
            </a:r>
            <a:r>
              <a:rPr lang="en-US" sz="2100" i="1">
                <a:solidFill>
                  <a:srgbClr val="003865"/>
                </a:solidFill>
                <a:latin typeface="Arial Italics"/>
                <a:ea typeface="Arial Italics"/>
                <a:cs typeface="Arial Italics"/>
                <a:sym typeface="Arial Italics"/>
              </a:rPr>
              <a:t>Posterior Probability</a:t>
            </a:r>
            <a:r>
              <a:rPr lang="en-US" sz="2100">
                <a:solidFill>
                  <a:srgbClr val="003865"/>
                </a:solidFill>
                <a:latin typeface="Arial"/>
                <a:ea typeface="Arial"/>
                <a:cs typeface="Arial"/>
                <a:sym typeface="Arial"/>
              </a:rPr>
              <a:t> of both outcome using the </a:t>
            </a:r>
            <a:r>
              <a:rPr lang="en-US" sz="2100" b="1">
                <a:solidFill>
                  <a:srgbClr val="003865"/>
                </a:solidFill>
                <a:latin typeface="Arial Bold"/>
                <a:ea typeface="Arial Bold"/>
                <a:cs typeface="Arial Bold"/>
                <a:sym typeface="Arial Bold"/>
              </a:rPr>
              <a:t>calculate_probability() function</a:t>
            </a:r>
            <a:r>
              <a:rPr lang="en-US" sz="2100">
                <a:solidFill>
                  <a:srgbClr val="003865"/>
                </a:solidFill>
                <a:latin typeface="Arial"/>
                <a:ea typeface="Arial"/>
                <a:cs typeface="Arial"/>
                <a:sym typeface="Arial"/>
              </a:rPr>
              <a:t> and returning the higher one.</a:t>
            </a:r>
          </a:p>
          <a:p>
            <a:pPr marL="1046798" lvl="1" indent="-523399" algn="ctr">
              <a:lnSpc>
                <a:spcPts val="2897"/>
              </a:lnSpc>
            </a:pPr>
            <a:endParaRPr lang="en-US" sz="2100">
              <a:solidFill>
                <a:srgbClr val="003865"/>
              </a:solidFill>
              <a:latin typeface="Arial"/>
              <a:ea typeface="Arial"/>
              <a:cs typeface="Arial"/>
              <a:sym typeface="Arial"/>
            </a:endParaRPr>
          </a:p>
        </p:txBody>
      </p:sp>
      <p:sp>
        <p:nvSpPr>
          <p:cNvPr id="5" name="Freeform 5"/>
          <p:cNvSpPr/>
          <p:nvPr/>
        </p:nvSpPr>
        <p:spPr>
          <a:xfrm>
            <a:off x="1676724" y="4349460"/>
            <a:ext cx="7182564" cy="590175"/>
          </a:xfrm>
          <a:custGeom>
            <a:avLst/>
            <a:gdLst/>
            <a:ahLst/>
            <a:cxnLst/>
            <a:rect l="l" t="t" r="r" b="b"/>
            <a:pathLst>
              <a:path w="7182564" h="590175">
                <a:moveTo>
                  <a:pt x="0" y="0"/>
                </a:moveTo>
                <a:lnTo>
                  <a:pt x="7182565" y="0"/>
                </a:lnTo>
                <a:lnTo>
                  <a:pt x="7182565" y="590175"/>
                </a:lnTo>
                <a:lnTo>
                  <a:pt x="0" y="590175"/>
                </a:lnTo>
                <a:lnTo>
                  <a:pt x="0" y="0"/>
                </a:lnTo>
                <a:close/>
              </a:path>
            </a:pathLst>
          </a:custGeom>
          <a:blipFill>
            <a:blip r:embed="rId5"/>
            <a:stretch>
              <a:fillRect/>
            </a:stretch>
          </a:blipFill>
        </p:spPr>
        <p:txBody>
          <a:bodyPr/>
          <a:lstStyle/>
          <a:p>
            <a:endParaRPr lang="en-SG"/>
          </a:p>
        </p:txBody>
      </p:sp>
      <p:sp>
        <p:nvSpPr>
          <p:cNvPr id="6" name="TextBox 6"/>
          <p:cNvSpPr txBox="1"/>
          <p:nvPr/>
        </p:nvSpPr>
        <p:spPr>
          <a:xfrm>
            <a:off x="3853184" y="373502"/>
            <a:ext cx="13633500" cy="1816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Calculation of </a:t>
            </a:r>
            <a:r>
              <a:rPr lang="en-US" sz="4200" b="1" i="1">
                <a:solidFill>
                  <a:srgbClr val="003865"/>
                </a:solidFill>
                <a:latin typeface="Arial Bold Italics"/>
                <a:ea typeface="Arial Bold Italics"/>
                <a:cs typeface="Arial Bold Italics"/>
                <a:sym typeface="Arial Bold Italics"/>
              </a:rPr>
              <a:t>Posterior Probability +</a:t>
            </a:r>
          </a:p>
          <a:p>
            <a:pPr algn="l">
              <a:lnSpc>
                <a:spcPts val="4536"/>
              </a:lnSpc>
            </a:pPr>
            <a:r>
              <a:rPr lang="en-US" sz="4200" b="1">
                <a:solidFill>
                  <a:srgbClr val="003865"/>
                </a:solidFill>
                <a:latin typeface="Arial Bold"/>
                <a:ea typeface="Arial Bold"/>
                <a:cs typeface="Arial Bold"/>
                <a:sym typeface="Arial Bold"/>
              </a:rPr>
              <a:t>and Outcome</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Application into the game</a:t>
            </a:r>
          </a:p>
        </p:txBody>
      </p:sp>
      <p:sp>
        <p:nvSpPr>
          <p:cNvPr id="7" name="TextBox 7"/>
          <p:cNvSpPr txBox="1"/>
          <p:nvPr/>
        </p:nvSpPr>
        <p:spPr>
          <a:xfrm>
            <a:off x="629625" y="2362677"/>
            <a:ext cx="17028750" cy="2775585"/>
          </a:xfrm>
          <a:prstGeom prst="rect">
            <a:avLst/>
          </a:prstGeom>
        </p:spPr>
        <p:txBody>
          <a:bodyPr lIns="0" tIns="0" rIns="0" bIns="0" rtlCol="0" anchor="t">
            <a:spAutoFit/>
          </a:bodyPr>
          <a:lstStyle/>
          <a:p>
            <a:pPr marL="586740" lvl="1" indent="-293370" algn="l">
              <a:lnSpc>
                <a:spcPts val="3600"/>
              </a:lnSpc>
              <a:buFont typeface="Arial"/>
              <a:buChar char="•"/>
            </a:pPr>
            <a:r>
              <a:rPr lang="en-US" sz="2400" b="1">
                <a:solidFill>
                  <a:srgbClr val="003865"/>
                </a:solidFill>
                <a:latin typeface="Arial Bold"/>
                <a:ea typeface="Arial Bold"/>
                <a:cs typeface="Arial Bold"/>
                <a:sym typeface="Arial Bold"/>
              </a:rPr>
              <a:t>predict_move() function : </a:t>
            </a:r>
            <a:r>
              <a:rPr lang="en-US" sz="2400">
                <a:solidFill>
                  <a:srgbClr val="003865"/>
                </a:solidFill>
                <a:latin typeface="Arial"/>
                <a:ea typeface="Arial"/>
                <a:cs typeface="Arial"/>
                <a:sym typeface="Arial"/>
              </a:rPr>
              <a:t> Play the game against players </a:t>
            </a:r>
          </a:p>
          <a:p>
            <a:pPr marL="1196340" lvl="2" indent="-398780" algn="l">
              <a:lnSpc>
                <a:spcPts val="3600"/>
              </a:lnSpc>
              <a:buAutoNum type="alphaLcPeriod"/>
            </a:pPr>
            <a:r>
              <a:rPr lang="en-US" sz="2400">
                <a:solidFill>
                  <a:srgbClr val="003865"/>
                </a:solidFill>
                <a:latin typeface="Arial"/>
                <a:ea typeface="Arial"/>
                <a:cs typeface="Arial"/>
                <a:sym typeface="Arial"/>
              </a:rPr>
              <a:t>Takes in the current state of the game, the current board layout</a:t>
            </a:r>
          </a:p>
          <a:p>
            <a:pPr marL="1196340" lvl="2" indent="-398780" algn="l">
              <a:lnSpc>
                <a:spcPts val="3600"/>
              </a:lnSpc>
              <a:buAutoNum type="alphaLcPeriod"/>
            </a:pPr>
            <a:r>
              <a:rPr lang="en-US" sz="2400">
                <a:solidFill>
                  <a:srgbClr val="003865"/>
                </a:solidFill>
                <a:latin typeface="Arial"/>
                <a:ea typeface="Arial"/>
                <a:cs typeface="Arial"/>
                <a:sym typeface="Arial"/>
              </a:rPr>
              <a:t>Simulates a move separately in every available(blank) spot and calculates the probability of winning with that respective move. Passing the “positive” argument into the </a:t>
            </a:r>
            <a:r>
              <a:rPr lang="en-US" sz="2400" b="1">
                <a:solidFill>
                  <a:srgbClr val="003865"/>
                </a:solidFill>
                <a:latin typeface="Arial Bold"/>
                <a:ea typeface="Arial Bold"/>
                <a:cs typeface="Arial Bold"/>
                <a:sym typeface="Arial Bold"/>
              </a:rPr>
              <a:t>calculate_probability() function</a:t>
            </a:r>
            <a:r>
              <a:rPr lang="en-US" sz="2400">
                <a:solidFill>
                  <a:srgbClr val="003865"/>
                </a:solidFill>
                <a:latin typeface="Arial"/>
                <a:ea typeface="Arial"/>
                <a:cs typeface="Arial"/>
                <a:sym typeface="Arial"/>
              </a:rPr>
              <a:t>.</a:t>
            </a:r>
          </a:p>
          <a:p>
            <a:pPr marL="1196340" lvl="2" indent="-398780" algn="l">
              <a:lnSpc>
                <a:spcPts val="3600"/>
              </a:lnSpc>
              <a:buAutoNum type="alphaLcPeriod"/>
            </a:pPr>
            <a:r>
              <a:rPr lang="en-US" sz="2400">
                <a:solidFill>
                  <a:srgbClr val="003865"/>
                </a:solidFill>
                <a:latin typeface="Arial"/>
                <a:ea typeface="Arial"/>
                <a:cs typeface="Arial"/>
                <a:sym typeface="Arial"/>
              </a:rPr>
              <a:t>Loops through every calculated probability of winning</a:t>
            </a:r>
          </a:p>
          <a:p>
            <a:pPr marL="1196340" lvl="2" indent="-398780" algn="l">
              <a:lnSpc>
                <a:spcPts val="3600"/>
              </a:lnSpc>
              <a:buAutoNum type="alphaLcPeriod"/>
            </a:pPr>
            <a:r>
              <a:rPr lang="en-US" sz="2400">
                <a:solidFill>
                  <a:srgbClr val="003865"/>
                </a:solidFill>
                <a:latin typeface="Arial"/>
                <a:ea typeface="Arial"/>
                <a:cs typeface="Arial"/>
                <a:sym typeface="Arial"/>
              </a:rPr>
              <a:t>Returns (play) the move that results in the highest probability.</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Application into the game</a:t>
            </a:r>
          </a:p>
        </p:txBody>
      </p:sp>
      <p:sp>
        <p:nvSpPr>
          <p:cNvPr id="7" name="TextBox 7"/>
          <p:cNvSpPr txBox="1"/>
          <p:nvPr/>
        </p:nvSpPr>
        <p:spPr>
          <a:xfrm>
            <a:off x="629625" y="2362677"/>
            <a:ext cx="17028750" cy="6890385"/>
          </a:xfrm>
          <a:prstGeom prst="rect">
            <a:avLst/>
          </a:prstGeom>
        </p:spPr>
        <p:txBody>
          <a:bodyPr lIns="0" tIns="0" rIns="0" bIns="0" rtlCol="0" anchor="t">
            <a:spAutoFit/>
          </a:bodyPr>
          <a:lstStyle/>
          <a:p>
            <a:pPr marL="586740" lvl="1" indent="-293370" algn="l">
              <a:lnSpc>
                <a:spcPts val="3600"/>
              </a:lnSpc>
              <a:buFont typeface="Arial"/>
              <a:buChar char="•"/>
            </a:pPr>
            <a:r>
              <a:rPr lang="en-US" sz="2400">
                <a:solidFill>
                  <a:srgbClr val="003865"/>
                </a:solidFill>
                <a:latin typeface="Arial"/>
                <a:ea typeface="Arial"/>
                <a:cs typeface="Arial"/>
                <a:sym typeface="Arial"/>
              </a:rPr>
              <a:t>The </a:t>
            </a:r>
            <a:r>
              <a:rPr lang="en-US" sz="2400" b="1">
                <a:solidFill>
                  <a:srgbClr val="003865"/>
                </a:solidFill>
                <a:latin typeface="Arial Bold"/>
                <a:ea typeface="Arial Bold"/>
                <a:cs typeface="Arial Bold"/>
                <a:sym typeface="Arial Bold"/>
              </a:rPr>
              <a:t>predict_move() function</a:t>
            </a:r>
            <a:r>
              <a:rPr lang="en-US" sz="2400">
                <a:solidFill>
                  <a:srgbClr val="003865"/>
                </a:solidFill>
                <a:latin typeface="Arial"/>
                <a:ea typeface="Arial"/>
                <a:cs typeface="Arial"/>
                <a:sym typeface="Arial"/>
              </a:rPr>
              <a:t> simulates the game board as a string. For eg </a:t>
            </a:r>
            <a:r>
              <a:rPr lang="en-US" sz="2400" b="1">
                <a:solidFill>
                  <a:srgbClr val="003865"/>
                </a:solidFill>
                <a:latin typeface="Arial Bold"/>
                <a:ea typeface="Arial Bold"/>
                <a:cs typeface="Arial Bold"/>
                <a:sym typeface="Arial Bold"/>
              </a:rPr>
              <a:t>“obxxoxbbo”.</a:t>
            </a:r>
          </a:p>
          <a:p>
            <a:pPr algn="l">
              <a:lnSpc>
                <a:spcPts val="3600"/>
              </a:lnSpc>
            </a:pPr>
            <a:r>
              <a:rPr lang="en-US" sz="2400">
                <a:solidFill>
                  <a:srgbClr val="003865"/>
                </a:solidFill>
                <a:latin typeface="Arial"/>
                <a:ea typeface="Arial"/>
                <a:cs typeface="Arial"/>
                <a:sym typeface="Arial"/>
              </a:rPr>
              <a:t>Leftmost character =&gt; position 1, rightmost =&gt; position 9.</a:t>
            </a:r>
          </a:p>
          <a:p>
            <a:pPr algn="l">
              <a:lnSpc>
                <a:spcPts val="3600"/>
              </a:lnSpc>
            </a:pPr>
            <a:r>
              <a:rPr lang="en-US" sz="2400">
                <a:solidFill>
                  <a:srgbClr val="003865"/>
                </a:solidFill>
                <a:latin typeface="Arial"/>
                <a:ea typeface="Arial"/>
                <a:cs typeface="Arial"/>
                <a:sym typeface="Arial"/>
              </a:rPr>
              <a:t>After predicting the best move, it will arrive at an integer (0-8) representing one of the positions on the board.</a:t>
            </a:r>
          </a:p>
          <a:p>
            <a:pPr marL="586740" lvl="1" indent="-293370" algn="l">
              <a:lnSpc>
                <a:spcPts val="3600"/>
              </a:lnSpc>
              <a:buFont typeface="Arial"/>
              <a:buChar char="•"/>
            </a:pPr>
            <a:r>
              <a:rPr lang="en-US" sz="2400">
                <a:solidFill>
                  <a:srgbClr val="003865"/>
                </a:solidFill>
                <a:latin typeface="Arial"/>
                <a:ea typeface="Arial"/>
                <a:cs typeface="Arial"/>
                <a:sym typeface="Arial"/>
              </a:rPr>
              <a:t>However, the GUI reads and writes the board as an array. Such as, </a:t>
            </a:r>
            <a:r>
              <a:rPr lang="en-US" sz="2400" b="1">
                <a:solidFill>
                  <a:srgbClr val="003865"/>
                </a:solidFill>
                <a:latin typeface="Arial Bold"/>
                <a:ea typeface="Arial Bold"/>
                <a:cs typeface="Arial Bold"/>
                <a:sym typeface="Arial Bold"/>
              </a:rPr>
              <a:t>[‘o’ , ‘b’ , ‘x’]</a:t>
            </a:r>
          </a:p>
          <a:p>
            <a:pPr marL="4145280" lvl="1" indent="-2072640" algn="ctr">
              <a:lnSpc>
                <a:spcPts val="3600"/>
              </a:lnSpc>
            </a:pPr>
            <a:r>
              <a:rPr lang="en-US" sz="2400" b="1">
                <a:solidFill>
                  <a:srgbClr val="003865"/>
                </a:solidFill>
                <a:latin typeface="Arial Bold"/>
                <a:ea typeface="Arial Bold"/>
                <a:cs typeface="Arial Bold"/>
                <a:sym typeface="Arial Bold"/>
              </a:rPr>
              <a:t> [‘x’ , ‘o’ , ‘x’]</a:t>
            </a:r>
          </a:p>
          <a:p>
            <a:pPr algn="ctr">
              <a:lnSpc>
                <a:spcPts val="3600"/>
              </a:lnSpc>
            </a:pPr>
            <a:r>
              <a:rPr lang="en-US" sz="2400" b="1">
                <a:solidFill>
                  <a:srgbClr val="003865"/>
                </a:solidFill>
                <a:latin typeface="Arial Bold"/>
                <a:ea typeface="Arial Bold"/>
                <a:cs typeface="Arial Bold"/>
                <a:sym typeface="Arial Bold"/>
              </a:rPr>
              <a:t> [‘b’ , ‘b’ , ‘o’]</a:t>
            </a:r>
          </a:p>
          <a:p>
            <a:pPr marL="4145280" lvl="1" indent="-2072640" algn="l">
              <a:lnSpc>
                <a:spcPts val="3600"/>
              </a:lnSpc>
            </a:pPr>
            <a:endParaRPr lang="en-US" sz="2400" b="1">
              <a:solidFill>
                <a:srgbClr val="003865"/>
              </a:solidFill>
              <a:latin typeface="Arial Bold"/>
              <a:ea typeface="Arial Bold"/>
              <a:cs typeface="Arial Bold"/>
              <a:sym typeface="Arial Bold"/>
            </a:endParaRPr>
          </a:p>
          <a:p>
            <a:pPr marL="586740" lvl="1" indent="-293370" algn="l">
              <a:lnSpc>
                <a:spcPts val="3600"/>
              </a:lnSpc>
              <a:buFont typeface="Arial"/>
              <a:buChar char="•"/>
            </a:pPr>
            <a:r>
              <a:rPr lang="en-US" sz="2400">
                <a:solidFill>
                  <a:srgbClr val="003865"/>
                </a:solidFill>
                <a:latin typeface="Arial"/>
                <a:ea typeface="Arial"/>
                <a:cs typeface="Arial"/>
                <a:sym typeface="Arial"/>
              </a:rPr>
              <a:t>To access position 7 on the board, need to return two values (2,0), representing the indexes of the row and column of the array respectively.</a:t>
            </a:r>
          </a:p>
          <a:p>
            <a:pPr marL="586740" lvl="1" indent="-293370" algn="l">
              <a:lnSpc>
                <a:spcPts val="3600"/>
              </a:lnSpc>
              <a:buFont typeface="Arial"/>
              <a:buChar char="•"/>
            </a:pPr>
            <a:r>
              <a:rPr lang="en-US" sz="2400">
                <a:solidFill>
                  <a:srgbClr val="003865"/>
                </a:solidFill>
                <a:latin typeface="Arial"/>
                <a:ea typeface="Arial"/>
                <a:cs typeface="Arial"/>
                <a:sym typeface="Arial"/>
              </a:rPr>
              <a:t>Hence, created a loop to read in the board from the GUI and convert it into a string, so then the function can simulate the moves and get the best move.</a:t>
            </a:r>
          </a:p>
          <a:p>
            <a:pPr marL="586740" lvl="1" indent="-293370" algn="l">
              <a:lnSpc>
                <a:spcPts val="3600"/>
              </a:lnSpc>
              <a:buFont typeface="Arial"/>
              <a:buChar char="•"/>
            </a:pPr>
            <a:r>
              <a:rPr lang="en-US" sz="2400">
                <a:solidFill>
                  <a:srgbClr val="003865"/>
                </a:solidFill>
                <a:latin typeface="Arial"/>
                <a:ea typeface="Arial"/>
                <a:cs typeface="Arial"/>
                <a:sym typeface="Arial"/>
              </a:rPr>
              <a:t>Then call the </a:t>
            </a:r>
            <a:r>
              <a:rPr lang="en-US" sz="2400" b="1">
                <a:solidFill>
                  <a:srgbClr val="003865"/>
                </a:solidFill>
                <a:latin typeface="Arial Bold"/>
                <a:ea typeface="Arial Bold"/>
                <a:cs typeface="Arial Bold"/>
                <a:sym typeface="Arial Bold"/>
              </a:rPr>
              <a:t>divide() function </a:t>
            </a:r>
            <a:r>
              <a:rPr lang="en-US" sz="2400">
                <a:solidFill>
                  <a:srgbClr val="003865"/>
                </a:solidFill>
                <a:latin typeface="Arial"/>
                <a:ea typeface="Arial"/>
                <a:cs typeface="Arial"/>
                <a:sym typeface="Arial"/>
              </a:rPr>
              <a:t>to convert the best move integer into the row and column indexes of the board.</a:t>
            </a:r>
          </a:p>
          <a:p>
            <a:pPr marL="586740" lvl="1" indent="-293370" algn="l">
              <a:lnSpc>
                <a:spcPts val="3600"/>
              </a:lnSpc>
              <a:buFont typeface="Arial"/>
              <a:buChar char="•"/>
            </a:pPr>
            <a:r>
              <a:rPr lang="en-US" sz="2400">
                <a:solidFill>
                  <a:srgbClr val="003865"/>
                </a:solidFill>
                <a:latin typeface="Arial"/>
                <a:ea typeface="Arial"/>
                <a:cs typeface="Arial"/>
                <a:sym typeface="Arial"/>
              </a:rPr>
              <a:t>Return the indexes to the backend to play the move</a:t>
            </a:r>
          </a:p>
          <a:p>
            <a:pPr marL="586740" lvl="1" indent="-293370" algn="l">
              <a:lnSpc>
                <a:spcPts val="3600"/>
              </a:lnSpc>
              <a:buFont typeface="Arial"/>
              <a:buChar char="•"/>
            </a:pPr>
            <a:r>
              <a:rPr lang="en-US" sz="2400">
                <a:solidFill>
                  <a:srgbClr val="003865"/>
                </a:solidFill>
                <a:latin typeface="Arial"/>
                <a:ea typeface="Arial"/>
                <a:cs typeface="Arial"/>
                <a:sym typeface="Arial"/>
              </a:rPr>
              <a:t>Therefore, successfully implementing the trained Naive Bayes model into the game</a:t>
            </a:r>
          </a:p>
          <a:p>
            <a:pPr marL="586740" lvl="1" indent="-293370" algn="l">
              <a:lnSpc>
                <a:spcPts val="3600"/>
              </a:lnSpc>
            </a:pPr>
            <a:endParaRPr lang="en-US" sz="2400">
              <a:solidFill>
                <a:srgbClr val="003865"/>
              </a:solidFill>
              <a:latin typeface="Arial"/>
              <a:ea typeface="Arial"/>
              <a:cs typeface="Arial"/>
              <a:sym typeface="Arial"/>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520050" y="2381727"/>
            <a:ext cx="17028750" cy="2223516"/>
          </a:xfrm>
          <a:prstGeom prst="rect">
            <a:avLst/>
          </a:prstGeom>
        </p:spPr>
        <p:txBody>
          <a:bodyPr lIns="0" tIns="0" rIns="0" bIns="0" rtlCol="0" anchor="t">
            <a:spAutoFit/>
          </a:bodyPr>
          <a:lstStyle/>
          <a:p>
            <a:pPr marL="660082" lvl="1" indent="-330041" algn="l">
              <a:lnSpc>
                <a:spcPts val="3726"/>
              </a:lnSpc>
              <a:buFont typeface="Arial"/>
              <a:buChar char="•"/>
            </a:pPr>
            <a:r>
              <a:rPr lang="en-US" sz="2700">
                <a:solidFill>
                  <a:srgbClr val="003865"/>
                </a:solidFill>
                <a:latin typeface="Arial"/>
                <a:ea typeface="Arial"/>
                <a:cs typeface="Arial"/>
                <a:sym typeface="Arial"/>
              </a:rPr>
              <a:t>Board conversion</a:t>
            </a:r>
          </a:p>
          <a:p>
            <a:pPr marL="660082" lvl="1" indent="-330041" algn="l">
              <a:lnSpc>
                <a:spcPts val="3726"/>
              </a:lnSpc>
            </a:pPr>
            <a:r>
              <a:rPr lang="en-US" sz="2700" u="sng">
                <a:solidFill>
                  <a:srgbClr val="003865"/>
                </a:solidFill>
                <a:latin typeface="Arial"/>
                <a:ea typeface="Arial"/>
                <a:cs typeface="Arial"/>
                <a:sym typeface="Arial"/>
              </a:rPr>
              <a:t>Current board layout (GUI)						</a:t>
            </a:r>
            <a:r>
              <a:rPr lang="en-US" sz="2700">
                <a:solidFill>
                  <a:srgbClr val="003865"/>
                </a:solidFill>
                <a:latin typeface="Arial"/>
                <a:ea typeface="Arial"/>
                <a:cs typeface="Arial"/>
                <a:sym typeface="Arial"/>
              </a:rPr>
              <a:t>           </a:t>
            </a:r>
            <a:r>
              <a:rPr lang="en-US" sz="2700" u="sng">
                <a:solidFill>
                  <a:srgbClr val="003865"/>
                </a:solidFill>
                <a:latin typeface="Arial"/>
                <a:ea typeface="Arial"/>
                <a:cs typeface="Arial"/>
                <a:sym typeface="Arial"/>
              </a:rPr>
              <a:t>Conversion of grid to string</a:t>
            </a:r>
          </a:p>
          <a:p>
            <a:pPr marL="880110" lvl="1" indent="-440055" algn="l">
              <a:lnSpc>
                <a:spcPts val="4967"/>
              </a:lnSpc>
            </a:pPr>
            <a:endParaRPr lang="en-US" sz="2700" u="sng">
              <a:solidFill>
                <a:srgbClr val="003865"/>
              </a:solidFill>
              <a:latin typeface="Arial"/>
              <a:ea typeface="Arial"/>
              <a:cs typeface="Arial"/>
              <a:sym typeface="Arial"/>
            </a:endParaRPr>
          </a:p>
          <a:p>
            <a:pPr marL="880110" lvl="1" indent="-440055" algn="l">
              <a:lnSpc>
                <a:spcPts val="4967"/>
              </a:lnSpc>
            </a:pPr>
            <a:endParaRPr lang="en-US" sz="2700" u="sng">
              <a:solidFill>
                <a:srgbClr val="003865"/>
              </a:solidFill>
              <a:latin typeface="Arial"/>
              <a:ea typeface="Arial"/>
              <a:cs typeface="Arial"/>
              <a:sym typeface="Arial"/>
            </a:endParaRPr>
          </a:p>
        </p:txBody>
      </p:sp>
      <p:sp>
        <p:nvSpPr>
          <p:cNvPr id="5" name="Freeform 5"/>
          <p:cNvSpPr/>
          <p:nvPr/>
        </p:nvSpPr>
        <p:spPr>
          <a:xfrm>
            <a:off x="1181475" y="3655538"/>
            <a:ext cx="5219212" cy="5497800"/>
          </a:xfrm>
          <a:custGeom>
            <a:avLst/>
            <a:gdLst/>
            <a:ahLst/>
            <a:cxnLst/>
            <a:rect l="l" t="t" r="r" b="b"/>
            <a:pathLst>
              <a:path w="5219212" h="5497800">
                <a:moveTo>
                  <a:pt x="0" y="0"/>
                </a:moveTo>
                <a:lnTo>
                  <a:pt x="5219213" y="0"/>
                </a:lnTo>
                <a:lnTo>
                  <a:pt x="5219213" y="5497800"/>
                </a:lnTo>
                <a:lnTo>
                  <a:pt x="0" y="5497800"/>
                </a:lnTo>
                <a:lnTo>
                  <a:pt x="0" y="0"/>
                </a:lnTo>
                <a:close/>
              </a:path>
            </a:pathLst>
          </a:custGeom>
          <a:blipFill>
            <a:blip r:embed="rId5"/>
            <a:stretch>
              <a:fillRect t="-64" b="-64"/>
            </a:stretch>
          </a:blipFill>
        </p:spPr>
        <p:txBody>
          <a:bodyPr/>
          <a:lstStyle/>
          <a:p>
            <a:endParaRPr lang="en-SG"/>
          </a:p>
        </p:txBody>
      </p:sp>
      <p:sp>
        <p:nvSpPr>
          <p:cNvPr id="6" name="Freeform 6"/>
          <p:cNvSpPr/>
          <p:nvPr/>
        </p:nvSpPr>
        <p:spPr>
          <a:xfrm>
            <a:off x="8347500" y="3583200"/>
            <a:ext cx="6302700" cy="2762550"/>
          </a:xfrm>
          <a:custGeom>
            <a:avLst/>
            <a:gdLst/>
            <a:ahLst/>
            <a:cxnLst/>
            <a:rect l="l" t="t" r="r" b="b"/>
            <a:pathLst>
              <a:path w="6302700" h="2762550">
                <a:moveTo>
                  <a:pt x="0" y="0"/>
                </a:moveTo>
                <a:lnTo>
                  <a:pt x="6302700" y="0"/>
                </a:lnTo>
                <a:lnTo>
                  <a:pt x="6302700" y="2762550"/>
                </a:lnTo>
                <a:lnTo>
                  <a:pt x="0" y="2762550"/>
                </a:lnTo>
                <a:lnTo>
                  <a:pt x="0" y="0"/>
                </a:lnTo>
                <a:close/>
              </a:path>
            </a:pathLst>
          </a:custGeom>
          <a:blipFill>
            <a:blip r:embed="rId6"/>
            <a:stretch>
              <a:fillRect l="-206" r="-206"/>
            </a:stretch>
          </a:blipFill>
        </p:spPr>
        <p:txBody>
          <a:bodyPr/>
          <a:lstStyle/>
          <a:p>
            <a:endParaRPr lang="en-SG"/>
          </a:p>
        </p:txBody>
      </p:sp>
      <p:sp>
        <p:nvSpPr>
          <p:cNvPr id="9" name="TextBox 9"/>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Application into the game</a:t>
            </a:r>
          </a:p>
        </p:txBody>
      </p:sp>
      <p:sp>
        <p:nvSpPr>
          <p:cNvPr id="10" name="TextBox 10"/>
          <p:cNvSpPr txBox="1"/>
          <p:nvPr/>
        </p:nvSpPr>
        <p:spPr>
          <a:xfrm>
            <a:off x="8438925" y="6763912"/>
            <a:ext cx="8334750" cy="1757925"/>
          </a:xfrm>
          <a:prstGeom prst="rect">
            <a:avLst/>
          </a:prstGeom>
        </p:spPr>
        <p:txBody>
          <a:bodyPr lIns="0" tIns="0" rIns="0" bIns="0" rtlCol="0" anchor="t">
            <a:spAutoFit/>
          </a:bodyPr>
          <a:lstStyle/>
          <a:p>
            <a:pPr algn="l">
              <a:lnSpc>
                <a:spcPts val="2520"/>
              </a:lnSpc>
            </a:pPr>
            <a:r>
              <a:rPr lang="en-US" sz="2100" i="1">
                <a:solidFill>
                  <a:srgbClr val="003865"/>
                </a:solidFill>
                <a:latin typeface="Arial Italics"/>
                <a:ea typeface="Arial Italics"/>
                <a:cs typeface="Arial Italics"/>
                <a:sym typeface="Arial Italics"/>
              </a:rPr>
              <a:t>Note: Even though in position 2 there is a ‘b’ in the grid format but the GUI shows a move has been made there, it is because the loop only occurs when it is the AI’s turn to play but the move has not been made yet. The GUI shows the board after it made its move which is position 2</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5" name="TextBox 5"/>
          <p:cNvSpPr txBox="1"/>
          <p:nvPr/>
        </p:nvSpPr>
        <p:spPr>
          <a:xfrm>
            <a:off x="1486842" y="2214500"/>
            <a:ext cx="15314315" cy="7822565"/>
          </a:xfrm>
          <a:prstGeom prst="rect">
            <a:avLst/>
          </a:prstGeom>
        </p:spPr>
        <p:txBody>
          <a:bodyPr lIns="0" tIns="0" rIns="0" bIns="0" rtlCol="0" anchor="t">
            <a:spAutoFit/>
          </a:bodyPr>
          <a:lstStyle/>
          <a:p>
            <a:pPr marL="648964" lvl="1" indent="-324482" algn="l">
              <a:lnSpc>
                <a:spcPts val="3639"/>
              </a:lnSpc>
              <a:buFont typeface="Arial"/>
              <a:buChar char="•"/>
            </a:pPr>
            <a:r>
              <a:rPr lang="en-US" sz="2799">
                <a:solidFill>
                  <a:srgbClr val="003865"/>
                </a:solidFill>
                <a:latin typeface="Arial"/>
                <a:ea typeface="Arial"/>
                <a:cs typeface="Arial"/>
                <a:sym typeface="Arial"/>
              </a:rPr>
              <a:t>Primary Objective:</a:t>
            </a:r>
          </a:p>
          <a:p>
            <a:pPr marL="1289038" lvl="2" indent="-429679" algn="l">
              <a:lnSpc>
                <a:spcPts val="3639"/>
              </a:lnSpc>
              <a:buFont typeface="Arial"/>
              <a:buChar char="⚬"/>
            </a:pPr>
            <a:r>
              <a:rPr lang="en-US" sz="2799">
                <a:solidFill>
                  <a:srgbClr val="003865"/>
                </a:solidFill>
                <a:latin typeface="Arial"/>
                <a:ea typeface="Arial"/>
                <a:cs typeface="Arial"/>
                <a:sym typeface="Arial"/>
              </a:rPr>
              <a:t>To develop a 3x3 Tic-Tac-Toe game in C </a:t>
            </a:r>
          </a:p>
          <a:p>
            <a:pPr marL="1289038" lvl="2" indent="-429679" algn="l">
              <a:lnSpc>
                <a:spcPts val="3639"/>
              </a:lnSpc>
              <a:buFont typeface="Arial"/>
              <a:buChar char="⚬"/>
            </a:pPr>
            <a:r>
              <a:rPr lang="en-US" sz="2799">
                <a:solidFill>
                  <a:srgbClr val="003865"/>
                </a:solidFill>
                <a:latin typeface="Arial"/>
                <a:ea typeface="Arial"/>
                <a:cs typeface="Arial"/>
                <a:sym typeface="Arial"/>
              </a:rPr>
              <a:t>Incorporating ML/AI algorithms</a:t>
            </a:r>
          </a:p>
          <a:p>
            <a:pPr marL="1289038" lvl="2" indent="-429679" algn="l">
              <a:lnSpc>
                <a:spcPts val="3639"/>
              </a:lnSpc>
              <a:buFont typeface="Arial"/>
              <a:buChar char="⚬"/>
            </a:pPr>
            <a:r>
              <a:rPr lang="en-US" sz="2799">
                <a:solidFill>
                  <a:srgbClr val="003865"/>
                </a:solidFill>
                <a:latin typeface="Arial"/>
                <a:ea typeface="Arial"/>
                <a:cs typeface="Arial"/>
                <a:sym typeface="Arial"/>
              </a:rPr>
              <a:t>For a memory and power-limited IoT tablet</a:t>
            </a:r>
          </a:p>
          <a:p>
            <a:pPr marL="1289038" lvl="2" indent="-429679" algn="l">
              <a:lnSpc>
                <a:spcPts val="3639"/>
              </a:lnSpc>
              <a:buFont typeface="Arial"/>
              <a:buChar char="⚬"/>
            </a:pPr>
            <a:r>
              <a:rPr lang="en-US" sz="2799">
                <a:solidFill>
                  <a:srgbClr val="003865"/>
                </a:solidFill>
                <a:latin typeface="Arial"/>
                <a:ea typeface="Arial"/>
                <a:cs typeface="Arial"/>
                <a:sym typeface="Arial"/>
              </a:rPr>
              <a:t>Targets young children in a nursery childcare</a:t>
            </a:r>
          </a:p>
          <a:p>
            <a:pPr marL="1289038" lvl="2" indent="-429679" algn="l">
              <a:lnSpc>
                <a:spcPts val="3639"/>
              </a:lnSpc>
            </a:pPr>
            <a:endParaRPr lang="en-US" sz="2799">
              <a:solidFill>
                <a:srgbClr val="003865"/>
              </a:solidFill>
              <a:latin typeface="Arial"/>
              <a:ea typeface="Arial"/>
              <a:cs typeface="Arial"/>
              <a:sym typeface="Arial"/>
            </a:endParaRPr>
          </a:p>
          <a:p>
            <a:pPr marL="648964" lvl="1" indent="-324482" algn="l">
              <a:lnSpc>
                <a:spcPts val="3639"/>
              </a:lnSpc>
              <a:buFont typeface="Arial"/>
              <a:buChar char="•"/>
            </a:pPr>
            <a:r>
              <a:rPr lang="en-US" sz="2799">
                <a:solidFill>
                  <a:srgbClr val="003865"/>
                </a:solidFill>
                <a:latin typeface="Arial"/>
                <a:ea typeface="Arial"/>
                <a:cs typeface="Arial"/>
                <a:sym typeface="Arial"/>
              </a:rPr>
              <a:t>Aims:</a:t>
            </a:r>
          </a:p>
          <a:p>
            <a:pPr marL="1289038" lvl="2" indent="-429679" algn="l">
              <a:lnSpc>
                <a:spcPts val="3639"/>
              </a:lnSpc>
              <a:buFont typeface="Arial"/>
              <a:buChar char="⚬"/>
            </a:pPr>
            <a:r>
              <a:rPr lang="en-US" sz="2799">
                <a:solidFill>
                  <a:srgbClr val="003865"/>
                </a:solidFill>
                <a:latin typeface="Arial"/>
                <a:ea typeface="Arial"/>
                <a:cs typeface="Arial"/>
                <a:sym typeface="Arial"/>
              </a:rPr>
              <a:t>Foster motor skills, social skills, and the early development of analytical thinking skills</a:t>
            </a:r>
          </a:p>
          <a:p>
            <a:pPr marL="1289038" lvl="2" indent="-429679" algn="l">
              <a:lnSpc>
                <a:spcPts val="3639"/>
              </a:lnSpc>
            </a:pPr>
            <a:endParaRPr lang="en-US" sz="2799">
              <a:solidFill>
                <a:srgbClr val="003865"/>
              </a:solidFill>
              <a:latin typeface="Arial"/>
              <a:ea typeface="Arial"/>
              <a:cs typeface="Arial"/>
              <a:sym typeface="Arial"/>
            </a:endParaRPr>
          </a:p>
          <a:p>
            <a:pPr marL="648964" lvl="1" indent="-324482" algn="l">
              <a:lnSpc>
                <a:spcPts val="3639"/>
              </a:lnSpc>
              <a:buFont typeface="Arial"/>
              <a:buChar char="•"/>
            </a:pPr>
            <a:r>
              <a:rPr lang="en-US" sz="2799">
                <a:solidFill>
                  <a:srgbClr val="003865"/>
                </a:solidFill>
                <a:latin typeface="Arial"/>
                <a:ea typeface="Arial"/>
                <a:cs typeface="Arial"/>
                <a:sym typeface="Arial"/>
              </a:rPr>
              <a:t>Features:</a:t>
            </a:r>
          </a:p>
          <a:p>
            <a:pPr marL="1289038" lvl="2" indent="-429679" algn="l">
              <a:lnSpc>
                <a:spcPts val="3639"/>
              </a:lnSpc>
              <a:buFont typeface="Arial"/>
              <a:buChar char="⚬"/>
            </a:pPr>
            <a:r>
              <a:rPr lang="en-US" sz="2799">
                <a:solidFill>
                  <a:srgbClr val="003865"/>
                </a:solidFill>
                <a:latin typeface="Arial"/>
                <a:ea typeface="Arial"/>
                <a:cs typeface="Arial"/>
                <a:sym typeface="Arial"/>
              </a:rPr>
              <a:t>2 modes: a single-player and two-player mode </a:t>
            </a:r>
          </a:p>
          <a:p>
            <a:pPr marL="1289038" lvl="2" indent="-429679" algn="l">
              <a:lnSpc>
                <a:spcPts val="3639"/>
              </a:lnSpc>
              <a:buFont typeface="Arial"/>
              <a:buChar char="⚬"/>
            </a:pPr>
            <a:r>
              <a:rPr lang="en-US" sz="2799">
                <a:solidFill>
                  <a:srgbClr val="003865"/>
                </a:solidFill>
                <a:latin typeface="Arial"/>
                <a:ea typeface="Arial"/>
                <a:cs typeface="Arial"/>
                <a:sym typeface="Arial"/>
              </a:rPr>
              <a:t>3 difficulty levels: Easy, Medium, Hard</a:t>
            </a:r>
          </a:p>
          <a:p>
            <a:pPr marL="1289038" lvl="2" indent="-429679" algn="l">
              <a:lnSpc>
                <a:spcPts val="3639"/>
              </a:lnSpc>
              <a:buFont typeface="Arial"/>
              <a:buChar char="⚬"/>
            </a:pPr>
            <a:r>
              <a:rPr lang="en-US" sz="2799">
                <a:solidFill>
                  <a:srgbClr val="003865"/>
                </a:solidFill>
                <a:latin typeface="Arial"/>
                <a:ea typeface="Arial"/>
                <a:cs typeface="Arial"/>
                <a:sym typeface="Arial"/>
              </a:rPr>
              <a:t>AI designed with a level of imperfect playability (MiniMax, Naive Bayes &amp; Decision Tree)</a:t>
            </a:r>
          </a:p>
          <a:p>
            <a:pPr marL="1289038" lvl="2" indent="-429679" algn="l">
              <a:lnSpc>
                <a:spcPts val="3639"/>
              </a:lnSpc>
              <a:buFont typeface="Arial"/>
              <a:buChar char="⚬"/>
            </a:pPr>
            <a:r>
              <a:rPr lang="en-US" sz="2799">
                <a:solidFill>
                  <a:srgbClr val="003865"/>
                </a:solidFill>
                <a:latin typeface="Arial"/>
                <a:ea typeface="Arial"/>
                <a:cs typeface="Arial"/>
                <a:sym typeface="Arial"/>
              </a:rPr>
              <a:t>A user-friendly graphical user interface (GUI):</a:t>
            </a:r>
          </a:p>
          <a:p>
            <a:pPr marL="1289038" lvl="2" indent="-429679" algn="l">
              <a:lnSpc>
                <a:spcPts val="3639"/>
              </a:lnSpc>
            </a:pPr>
            <a:r>
              <a:rPr lang="en-US" sz="2799">
                <a:solidFill>
                  <a:srgbClr val="003865"/>
                </a:solidFill>
                <a:latin typeface="Arial"/>
                <a:ea typeface="Arial"/>
                <a:cs typeface="Arial"/>
                <a:sym typeface="Arial"/>
              </a:rPr>
              <a:t>→ distinctive player symbols, turn-taking, winner declarations, and catchy sounds</a:t>
            </a:r>
          </a:p>
          <a:p>
            <a:pPr marL="1289038" lvl="2" indent="-429679" algn="l">
              <a:lnSpc>
                <a:spcPts val="3639"/>
              </a:lnSpc>
              <a:buFont typeface="Arial"/>
              <a:buChar char="⚬"/>
            </a:pPr>
            <a:r>
              <a:rPr lang="en-US" sz="2799">
                <a:solidFill>
                  <a:srgbClr val="003865"/>
                </a:solidFill>
                <a:latin typeface="Arial"/>
                <a:ea typeface="Arial"/>
                <a:cs typeface="Arial"/>
                <a:sym typeface="Arial"/>
              </a:rPr>
              <a:t>A performance counter, tracking the wins for each difficulty mode</a:t>
            </a:r>
          </a:p>
          <a:p>
            <a:pPr marL="1289038" lvl="2" indent="-429679" algn="l">
              <a:lnSpc>
                <a:spcPts val="3639"/>
              </a:lnSpc>
              <a:buFont typeface="Arial"/>
              <a:buChar char="⚬"/>
            </a:pPr>
            <a:r>
              <a:rPr lang="en-US" sz="2799">
                <a:solidFill>
                  <a:srgbClr val="003865"/>
                </a:solidFill>
                <a:latin typeface="Arial"/>
                <a:ea typeface="Arial"/>
                <a:cs typeface="Arial"/>
                <a:sym typeface="Arial"/>
              </a:rPr>
              <a:t>Sounds and Animations</a:t>
            </a:r>
          </a:p>
        </p:txBody>
      </p:sp>
      <p:sp>
        <p:nvSpPr>
          <p:cNvPr id="6" name="TextBox 6"/>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Problem Definition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520050" y="2381726"/>
            <a:ext cx="17028750" cy="7401925"/>
          </a:xfrm>
          <a:prstGeom prst="rect">
            <a:avLst/>
          </a:prstGeom>
        </p:spPr>
        <p:txBody>
          <a:bodyPr lIns="0" tIns="0" rIns="0" bIns="0" rtlCol="0" anchor="t">
            <a:spAutoFit/>
          </a:bodyPr>
          <a:lstStyle/>
          <a:p>
            <a:pPr marL="660082" lvl="1" indent="-330041" algn="l">
              <a:lnSpc>
                <a:spcPts val="3726"/>
              </a:lnSpc>
              <a:buFont typeface="Arial"/>
              <a:buChar char="•"/>
            </a:pPr>
            <a:r>
              <a:rPr lang="en-US" sz="2700" b="1">
                <a:solidFill>
                  <a:srgbClr val="003865"/>
                </a:solidFill>
                <a:latin typeface="Arial Bold"/>
                <a:ea typeface="Arial Bold"/>
                <a:cs typeface="Arial Bold"/>
                <a:sym typeface="Arial Bold"/>
              </a:rPr>
              <a:t>predict_move() function</a:t>
            </a:r>
            <a:r>
              <a:rPr lang="en-US" sz="2700">
                <a:solidFill>
                  <a:srgbClr val="003865"/>
                </a:solidFill>
                <a:latin typeface="Arial"/>
                <a:ea typeface="Arial"/>
                <a:cs typeface="Arial"/>
                <a:sym typeface="Arial"/>
              </a:rPr>
              <a:t>:</a:t>
            </a:r>
          </a:p>
          <a:p>
            <a:pPr marL="880110" lvl="1" indent="-440055" algn="l">
              <a:lnSpc>
                <a:spcPts val="4967"/>
              </a:lnSpc>
            </a:pPr>
            <a:endParaRPr lang="en-US" sz="2700">
              <a:solidFill>
                <a:srgbClr val="003865"/>
              </a:solidFill>
              <a:latin typeface="Arial"/>
              <a:ea typeface="Arial"/>
              <a:cs typeface="Arial"/>
              <a:sym typeface="Arial"/>
            </a:endParaRPr>
          </a:p>
        </p:txBody>
      </p:sp>
      <p:sp>
        <p:nvSpPr>
          <p:cNvPr id="5" name="Freeform 5"/>
          <p:cNvSpPr/>
          <p:nvPr/>
        </p:nvSpPr>
        <p:spPr>
          <a:xfrm>
            <a:off x="3823838" y="3339150"/>
            <a:ext cx="9568686" cy="6173325"/>
          </a:xfrm>
          <a:custGeom>
            <a:avLst/>
            <a:gdLst/>
            <a:ahLst/>
            <a:cxnLst/>
            <a:rect l="l" t="t" r="r" b="b"/>
            <a:pathLst>
              <a:path w="9568686" h="6173325">
                <a:moveTo>
                  <a:pt x="0" y="0"/>
                </a:moveTo>
                <a:lnTo>
                  <a:pt x="9568686" y="0"/>
                </a:lnTo>
                <a:lnTo>
                  <a:pt x="9568686" y="6173325"/>
                </a:lnTo>
                <a:lnTo>
                  <a:pt x="0" y="6173325"/>
                </a:lnTo>
                <a:lnTo>
                  <a:pt x="0" y="0"/>
                </a:lnTo>
                <a:close/>
              </a:path>
            </a:pathLst>
          </a:custGeom>
          <a:blipFill>
            <a:blip r:embed="rId5"/>
            <a:stretch>
              <a:fillRect t="-66" b="-66"/>
            </a:stretch>
          </a:blipFill>
        </p:spPr>
        <p:txBody>
          <a:bodyPr/>
          <a:lstStyle/>
          <a:p>
            <a:endParaRPr lang="en-SG"/>
          </a:p>
        </p:txBody>
      </p:sp>
      <p:sp>
        <p:nvSpPr>
          <p:cNvPr id="8" name="TextBox 8"/>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Application into the game</a:t>
            </a: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520050" y="2381726"/>
            <a:ext cx="17028750" cy="7401925"/>
          </a:xfrm>
          <a:prstGeom prst="rect">
            <a:avLst/>
          </a:prstGeom>
        </p:spPr>
        <p:txBody>
          <a:bodyPr lIns="0" tIns="0" rIns="0" bIns="0" rtlCol="0" anchor="t">
            <a:spAutoFit/>
          </a:bodyPr>
          <a:lstStyle/>
          <a:p>
            <a:pPr marL="660082" lvl="1" indent="-330041" algn="l">
              <a:lnSpc>
                <a:spcPts val="3726"/>
              </a:lnSpc>
              <a:buFont typeface="Arial"/>
              <a:buChar char="•"/>
            </a:pPr>
            <a:r>
              <a:rPr lang="en-US" sz="2700" b="1">
                <a:solidFill>
                  <a:srgbClr val="003865"/>
                </a:solidFill>
                <a:latin typeface="Arial Bold"/>
                <a:ea typeface="Arial Bold"/>
                <a:cs typeface="Arial Bold"/>
                <a:sym typeface="Arial Bold"/>
              </a:rPr>
              <a:t>test_NBmodel() function</a:t>
            </a:r>
            <a:r>
              <a:rPr lang="en-US" sz="2700">
                <a:solidFill>
                  <a:srgbClr val="003865"/>
                </a:solidFill>
                <a:latin typeface="Arial"/>
                <a:ea typeface="Arial"/>
                <a:cs typeface="Arial"/>
                <a:sym typeface="Arial"/>
              </a:rPr>
              <a:t>: To test the accuracy of the model on both training and testing dataset</a:t>
            </a:r>
          </a:p>
          <a:p>
            <a:pPr marL="1345882" lvl="1" indent="-672941" algn="l">
              <a:lnSpc>
                <a:spcPts val="3726"/>
              </a:lnSpc>
              <a:buFont typeface="Arial"/>
              <a:buChar char="•"/>
            </a:pPr>
            <a:r>
              <a:rPr lang="en-US" sz="2700">
                <a:solidFill>
                  <a:srgbClr val="003865"/>
                </a:solidFill>
                <a:latin typeface="Arial"/>
                <a:ea typeface="Arial"/>
                <a:cs typeface="Arial"/>
                <a:sym typeface="Arial"/>
              </a:rPr>
              <a:t>First count the number of wrong outcomes[error_count], True Positive (TP), False Positive (FP), True Negative (TN), False Negative (FN) predictions the model makes</a:t>
            </a:r>
          </a:p>
          <a:p>
            <a:pPr marL="1345882" lvl="1" indent="-672941" algn="l">
              <a:lnSpc>
                <a:spcPts val="3726"/>
              </a:lnSpc>
              <a:buFont typeface="Arial"/>
              <a:buChar char="•"/>
            </a:pPr>
            <a:r>
              <a:rPr lang="en-US" sz="2700">
                <a:solidFill>
                  <a:srgbClr val="003865"/>
                </a:solidFill>
                <a:latin typeface="Arial"/>
                <a:ea typeface="Arial"/>
                <a:cs typeface="Arial"/>
                <a:sym typeface="Arial"/>
              </a:rPr>
              <a:t>Use values to compute Accuracy and Probability of Error of the trained model</a:t>
            </a:r>
          </a:p>
          <a:p>
            <a:pPr marL="1345882" lvl="1" indent="-672941" algn="l">
              <a:lnSpc>
                <a:spcPts val="3726"/>
              </a:lnSpc>
              <a:buFont typeface="Arial"/>
              <a:buChar char="•"/>
            </a:pPr>
            <a:r>
              <a:rPr lang="en-US" sz="2700">
                <a:solidFill>
                  <a:srgbClr val="003865"/>
                </a:solidFill>
                <a:latin typeface="Arial"/>
                <a:ea typeface="Arial"/>
                <a:cs typeface="Arial"/>
                <a:sym typeface="Arial"/>
              </a:rPr>
              <a:t>Then save the results in a text file (“NBmodel_confusion_matrix.txt”) for plotting of confusion matrix</a:t>
            </a:r>
          </a:p>
        </p:txBody>
      </p:sp>
      <p:sp>
        <p:nvSpPr>
          <p:cNvPr id="5" name="Freeform 5"/>
          <p:cNvSpPr/>
          <p:nvPr/>
        </p:nvSpPr>
        <p:spPr>
          <a:xfrm>
            <a:off x="2151038" y="5393888"/>
            <a:ext cx="4132612" cy="3472238"/>
          </a:xfrm>
          <a:custGeom>
            <a:avLst/>
            <a:gdLst/>
            <a:ahLst/>
            <a:cxnLst/>
            <a:rect l="l" t="t" r="r" b="b"/>
            <a:pathLst>
              <a:path w="4132612" h="3472238">
                <a:moveTo>
                  <a:pt x="0" y="0"/>
                </a:moveTo>
                <a:lnTo>
                  <a:pt x="4132612" y="0"/>
                </a:lnTo>
                <a:lnTo>
                  <a:pt x="4132612" y="3472237"/>
                </a:lnTo>
                <a:lnTo>
                  <a:pt x="0" y="3472237"/>
                </a:lnTo>
                <a:lnTo>
                  <a:pt x="0" y="0"/>
                </a:lnTo>
                <a:close/>
              </a:path>
            </a:pathLst>
          </a:custGeom>
          <a:blipFill>
            <a:blip r:embed="rId5"/>
            <a:stretch>
              <a:fillRect/>
            </a:stretch>
          </a:blipFill>
        </p:spPr>
        <p:txBody>
          <a:bodyPr/>
          <a:lstStyle/>
          <a:p>
            <a:endParaRPr lang="en-SG"/>
          </a:p>
        </p:txBody>
      </p:sp>
      <p:sp>
        <p:nvSpPr>
          <p:cNvPr id="6" name="Freeform 6"/>
          <p:cNvSpPr/>
          <p:nvPr/>
        </p:nvSpPr>
        <p:spPr>
          <a:xfrm>
            <a:off x="6647775" y="5435662"/>
            <a:ext cx="4525759" cy="3388650"/>
          </a:xfrm>
          <a:custGeom>
            <a:avLst/>
            <a:gdLst/>
            <a:ahLst/>
            <a:cxnLst/>
            <a:rect l="l" t="t" r="r" b="b"/>
            <a:pathLst>
              <a:path w="4525759" h="3388650">
                <a:moveTo>
                  <a:pt x="0" y="0"/>
                </a:moveTo>
                <a:lnTo>
                  <a:pt x="4525759" y="0"/>
                </a:lnTo>
                <a:lnTo>
                  <a:pt x="4525759" y="3388650"/>
                </a:lnTo>
                <a:lnTo>
                  <a:pt x="0" y="3388650"/>
                </a:lnTo>
                <a:lnTo>
                  <a:pt x="0" y="0"/>
                </a:lnTo>
                <a:close/>
              </a:path>
            </a:pathLst>
          </a:custGeom>
          <a:blipFill>
            <a:blip r:embed="rId6"/>
            <a:stretch>
              <a:fillRect/>
            </a:stretch>
          </a:blipFill>
        </p:spPr>
        <p:txBody>
          <a:bodyPr/>
          <a:lstStyle/>
          <a:p>
            <a:endParaRPr lang="en-SG"/>
          </a:p>
        </p:txBody>
      </p:sp>
      <p:sp>
        <p:nvSpPr>
          <p:cNvPr id="9" name="TextBox 9"/>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Evaluation of model</a:t>
            </a: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3753188" y="4905506"/>
            <a:ext cx="10562478" cy="5288361"/>
          </a:xfrm>
          <a:custGeom>
            <a:avLst/>
            <a:gdLst/>
            <a:ahLst/>
            <a:cxnLst/>
            <a:rect l="l" t="t" r="r" b="b"/>
            <a:pathLst>
              <a:path w="10562478" h="5288361">
                <a:moveTo>
                  <a:pt x="0" y="0"/>
                </a:moveTo>
                <a:lnTo>
                  <a:pt x="10562478" y="0"/>
                </a:lnTo>
                <a:lnTo>
                  <a:pt x="10562478" y="5288361"/>
                </a:lnTo>
                <a:lnTo>
                  <a:pt x="0" y="5288361"/>
                </a:lnTo>
                <a:lnTo>
                  <a:pt x="0" y="0"/>
                </a:lnTo>
                <a:close/>
              </a:path>
            </a:pathLst>
          </a:custGeom>
          <a:blipFill>
            <a:blip r:embed="rId5"/>
            <a:stretch>
              <a:fillRect l="-67" r="-67"/>
            </a:stretch>
          </a:blipFill>
        </p:spPr>
        <p:txBody>
          <a:bodyPr/>
          <a:lstStyle/>
          <a:p>
            <a:endParaRPr lang="en-SG"/>
          </a:p>
        </p:txBody>
      </p:sp>
      <p:sp>
        <p:nvSpPr>
          <p:cNvPr id="7" name="TextBox 7"/>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Review of model</a:t>
            </a:r>
          </a:p>
        </p:txBody>
      </p:sp>
      <p:sp>
        <p:nvSpPr>
          <p:cNvPr id="8" name="TextBox 8"/>
          <p:cNvSpPr txBox="1"/>
          <p:nvPr/>
        </p:nvSpPr>
        <p:spPr>
          <a:xfrm>
            <a:off x="520050" y="2381727"/>
            <a:ext cx="17028750" cy="2376678"/>
          </a:xfrm>
          <a:prstGeom prst="rect">
            <a:avLst/>
          </a:prstGeom>
        </p:spPr>
        <p:txBody>
          <a:bodyPr lIns="0" tIns="0" rIns="0" bIns="0" rtlCol="0" anchor="t">
            <a:spAutoFit/>
          </a:bodyPr>
          <a:lstStyle/>
          <a:p>
            <a:pPr marL="660082" lvl="1" indent="-330041" algn="l">
              <a:lnSpc>
                <a:spcPts val="3726"/>
              </a:lnSpc>
              <a:buFont typeface="Arial"/>
              <a:buChar char="•"/>
            </a:pPr>
            <a:r>
              <a:rPr lang="en-US" sz="2700" b="1">
                <a:solidFill>
                  <a:srgbClr val="003865"/>
                </a:solidFill>
                <a:latin typeface="Arial Bold"/>
                <a:ea typeface="Arial Bold"/>
                <a:cs typeface="Arial Bold"/>
                <a:sym typeface="Arial Bold"/>
              </a:rPr>
              <a:t>plot_confusion_matrix.py file</a:t>
            </a:r>
          </a:p>
          <a:p>
            <a:pPr marL="1345882" lvl="1" indent="-672941" algn="l">
              <a:lnSpc>
                <a:spcPts val="3726"/>
              </a:lnSpc>
              <a:buFont typeface="Arial"/>
              <a:buChar char="•"/>
            </a:pPr>
            <a:r>
              <a:rPr lang="en-US" sz="2700">
                <a:solidFill>
                  <a:srgbClr val="003865"/>
                </a:solidFill>
                <a:latin typeface="Arial"/>
                <a:ea typeface="Arial"/>
                <a:cs typeface="Arial"/>
                <a:sym typeface="Arial"/>
              </a:rPr>
              <a:t>Run this python file to get the confusion matrix of the testing of the model on both training and testing dataset</a:t>
            </a:r>
          </a:p>
          <a:p>
            <a:pPr marL="1345882" lvl="1" indent="-672941" algn="l">
              <a:lnSpc>
                <a:spcPts val="3726"/>
              </a:lnSpc>
              <a:buFont typeface="Arial"/>
              <a:buChar char="•"/>
            </a:pPr>
            <a:r>
              <a:rPr lang="en-US" sz="2700">
                <a:solidFill>
                  <a:srgbClr val="003865"/>
                </a:solidFill>
                <a:latin typeface="Arial"/>
                <a:ea typeface="Arial"/>
                <a:cs typeface="Arial"/>
                <a:sym typeface="Arial"/>
              </a:rPr>
              <a:t>Gets the data from text file (“NBmodel_confusion_matrix.txt”) and plot it using python libraries (matplotlib, seaborn, numpy)</a:t>
            </a: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520050" y="2381727"/>
            <a:ext cx="17028750" cy="4243578"/>
          </a:xfrm>
          <a:prstGeom prst="rect">
            <a:avLst/>
          </a:prstGeom>
        </p:spPr>
        <p:txBody>
          <a:bodyPr lIns="0" tIns="0" rIns="0" bIns="0" rtlCol="0" anchor="t">
            <a:spAutoFit/>
          </a:bodyPr>
          <a:lstStyle/>
          <a:p>
            <a:pPr algn="l">
              <a:lnSpc>
                <a:spcPts val="3726"/>
              </a:lnSpc>
            </a:pPr>
            <a:r>
              <a:rPr lang="en-US" sz="2700">
                <a:solidFill>
                  <a:srgbClr val="003865"/>
                </a:solidFill>
                <a:latin typeface="Arial"/>
                <a:ea typeface="Arial"/>
                <a:cs typeface="Arial"/>
                <a:sym typeface="Arial"/>
              </a:rPr>
              <a:t>Matrix Analysis:</a:t>
            </a:r>
          </a:p>
          <a:p>
            <a:pPr marL="660082" lvl="1" indent="-330041" algn="l">
              <a:lnSpc>
                <a:spcPts val="3726"/>
              </a:lnSpc>
              <a:buFont typeface="Arial"/>
              <a:buChar char="•"/>
            </a:pPr>
            <a:r>
              <a:rPr lang="en-US" sz="2700">
                <a:solidFill>
                  <a:srgbClr val="003865"/>
                </a:solidFill>
                <a:latin typeface="Arial"/>
                <a:ea typeface="Arial"/>
                <a:cs typeface="Arial"/>
                <a:sym typeface="Arial"/>
              </a:rPr>
              <a:t>436 + 112 = 548 correct predictions out of 766 outcomes in the training dataset. </a:t>
            </a:r>
          </a:p>
          <a:p>
            <a:pPr marL="660082" lvl="1" indent="-330041" algn="l">
              <a:lnSpc>
                <a:spcPts val="3726"/>
              </a:lnSpc>
              <a:buFont typeface="Arial"/>
              <a:buChar char="•"/>
            </a:pPr>
            <a:r>
              <a:rPr lang="en-US" sz="2700">
                <a:solidFill>
                  <a:srgbClr val="003865"/>
                </a:solidFill>
                <a:latin typeface="Arial"/>
                <a:ea typeface="Arial"/>
                <a:cs typeface="Arial"/>
                <a:sym typeface="Arial"/>
              </a:rPr>
              <a:t>548/766 X 100 = 70%</a:t>
            </a:r>
          </a:p>
          <a:p>
            <a:pPr marL="660082" lvl="1" indent="-330041" algn="l">
              <a:lnSpc>
                <a:spcPts val="3726"/>
              </a:lnSpc>
              <a:buFont typeface="Arial"/>
              <a:buChar char="•"/>
            </a:pPr>
            <a:r>
              <a:rPr lang="en-US" sz="2700">
                <a:solidFill>
                  <a:srgbClr val="003865"/>
                </a:solidFill>
                <a:latin typeface="Arial"/>
                <a:ea typeface="Arial"/>
                <a:cs typeface="Arial"/>
                <a:sym typeface="Arial"/>
              </a:rPr>
              <a:t>110 + 26 = 136 correct predictions out of 192 outcomes in the testing dataset.</a:t>
            </a:r>
          </a:p>
          <a:p>
            <a:pPr marL="660082" lvl="1" indent="-330041" algn="l">
              <a:lnSpc>
                <a:spcPts val="3726"/>
              </a:lnSpc>
              <a:buFont typeface="Arial"/>
              <a:buChar char="•"/>
            </a:pPr>
            <a:r>
              <a:rPr lang="en-US" sz="2700">
                <a:solidFill>
                  <a:srgbClr val="003865"/>
                </a:solidFill>
                <a:latin typeface="Arial"/>
                <a:ea typeface="Arial"/>
                <a:cs typeface="Arial"/>
                <a:sym typeface="Arial"/>
              </a:rPr>
              <a:t>136/192 X 100 = 70%</a:t>
            </a:r>
          </a:p>
          <a:p>
            <a:pPr algn="l">
              <a:lnSpc>
                <a:spcPts val="3726"/>
              </a:lnSpc>
            </a:pPr>
            <a:endParaRPr lang="en-US" sz="2700">
              <a:solidFill>
                <a:srgbClr val="003865"/>
              </a:solidFill>
              <a:latin typeface="Arial"/>
              <a:ea typeface="Arial"/>
              <a:cs typeface="Arial"/>
              <a:sym typeface="Arial"/>
            </a:endParaRPr>
          </a:p>
          <a:p>
            <a:pPr marL="660082" lvl="1" indent="-330041" algn="l">
              <a:lnSpc>
                <a:spcPts val="3726"/>
              </a:lnSpc>
              <a:buFont typeface="Arial"/>
              <a:buChar char="•"/>
            </a:pPr>
            <a:r>
              <a:rPr lang="en-US" sz="2700">
                <a:solidFill>
                  <a:srgbClr val="003865"/>
                </a:solidFill>
                <a:latin typeface="Arial"/>
                <a:ea typeface="Arial"/>
                <a:cs typeface="Arial"/>
                <a:sym typeface="Arial"/>
              </a:rPr>
              <a:t>70% accuracy in predicting the correct outcome.</a:t>
            </a:r>
          </a:p>
          <a:p>
            <a:pPr marL="660082" lvl="1" indent="-330041" algn="l">
              <a:lnSpc>
                <a:spcPts val="3726"/>
              </a:lnSpc>
              <a:buFont typeface="Arial"/>
              <a:buChar char="•"/>
            </a:pPr>
            <a:r>
              <a:rPr lang="en-US" sz="2700">
                <a:solidFill>
                  <a:srgbClr val="003865"/>
                </a:solidFill>
                <a:latin typeface="Arial"/>
                <a:ea typeface="Arial"/>
                <a:cs typeface="Arial"/>
                <a:sym typeface="Arial"/>
              </a:rPr>
              <a:t>70% chance of choosing the correct next best move while playing against players.</a:t>
            </a:r>
          </a:p>
          <a:p>
            <a:pPr marL="660082" lvl="1" indent="-330041" algn="l">
              <a:lnSpc>
                <a:spcPts val="3726"/>
              </a:lnSpc>
              <a:buFont typeface="Arial"/>
              <a:buChar char="•"/>
            </a:pPr>
            <a:r>
              <a:rPr lang="en-US" sz="2700">
                <a:solidFill>
                  <a:srgbClr val="003865"/>
                </a:solidFill>
                <a:latin typeface="Arial"/>
                <a:ea typeface="Arial"/>
                <a:cs typeface="Arial"/>
                <a:sym typeface="Arial"/>
              </a:rPr>
              <a:t>Sufficient for an easy mode.</a:t>
            </a:r>
          </a:p>
        </p:txBody>
      </p:sp>
      <p:sp>
        <p:nvSpPr>
          <p:cNvPr id="7" name="TextBox 7"/>
          <p:cNvSpPr txBox="1"/>
          <p:nvPr/>
        </p:nvSpPr>
        <p:spPr>
          <a:xfrm>
            <a:off x="3915279" y="693721"/>
            <a:ext cx="13633500" cy="1280050"/>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Review of model</a:t>
            </a: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3376978" y="6414385"/>
            <a:ext cx="3518544" cy="3700336"/>
          </a:xfrm>
          <a:custGeom>
            <a:avLst/>
            <a:gdLst/>
            <a:ahLst/>
            <a:cxnLst/>
            <a:rect l="l" t="t" r="r" b="b"/>
            <a:pathLst>
              <a:path w="3518544" h="3700336">
                <a:moveTo>
                  <a:pt x="0" y="0"/>
                </a:moveTo>
                <a:lnTo>
                  <a:pt x="3518544" y="0"/>
                </a:lnTo>
                <a:lnTo>
                  <a:pt x="3518544" y="3700336"/>
                </a:lnTo>
                <a:lnTo>
                  <a:pt x="0" y="3700336"/>
                </a:lnTo>
                <a:lnTo>
                  <a:pt x="0" y="0"/>
                </a:lnTo>
                <a:close/>
              </a:path>
            </a:pathLst>
          </a:custGeom>
          <a:blipFill>
            <a:blip r:embed="rId5"/>
            <a:stretch>
              <a:fillRect/>
            </a:stretch>
          </a:blipFill>
        </p:spPr>
        <p:txBody>
          <a:bodyPr/>
          <a:lstStyle/>
          <a:p>
            <a:endParaRPr lang="en-SG"/>
          </a:p>
        </p:txBody>
      </p:sp>
      <p:sp>
        <p:nvSpPr>
          <p:cNvPr id="5" name="Freeform 5"/>
          <p:cNvSpPr/>
          <p:nvPr/>
        </p:nvSpPr>
        <p:spPr>
          <a:xfrm>
            <a:off x="10339808" y="6414385"/>
            <a:ext cx="3502519" cy="3700336"/>
          </a:xfrm>
          <a:custGeom>
            <a:avLst/>
            <a:gdLst/>
            <a:ahLst/>
            <a:cxnLst/>
            <a:rect l="l" t="t" r="r" b="b"/>
            <a:pathLst>
              <a:path w="3502519" h="3700336">
                <a:moveTo>
                  <a:pt x="0" y="0"/>
                </a:moveTo>
                <a:lnTo>
                  <a:pt x="3502519" y="0"/>
                </a:lnTo>
                <a:lnTo>
                  <a:pt x="3502519" y="3700336"/>
                </a:lnTo>
                <a:lnTo>
                  <a:pt x="0" y="3700336"/>
                </a:lnTo>
                <a:lnTo>
                  <a:pt x="0" y="0"/>
                </a:lnTo>
                <a:close/>
              </a:path>
            </a:pathLst>
          </a:custGeom>
          <a:blipFill>
            <a:blip r:embed="rId6"/>
            <a:stretch>
              <a:fillRect/>
            </a:stretch>
          </a:blipFill>
        </p:spPr>
        <p:txBody>
          <a:bodyPr/>
          <a:lstStyle/>
          <a:p>
            <a:endParaRPr lang="en-SG"/>
          </a:p>
        </p:txBody>
      </p:sp>
      <p:sp>
        <p:nvSpPr>
          <p:cNvPr id="8" name="TextBox 8"/>
          <p:cNvSpPr txBox="1"/>
          <p:nvPr/>
        </p:nvSpPr>
        <p:spPr>
          <a:xfrm>
            <a:off x="3915279" y="693721"/>
            <a:ext cx="13633500" cy="12451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Implementation of Naive Bayes Model (Easy mode):</a:t>
            </a:r>
          </a:p>
          <a:p>
            <a:pPr algn="l">
              <a:lnSpc>
                <a:spcPts val="4536"/>
              </a:lnSpc>
            </a:pPr>
            <a:r>
              <a:rPr lang="en-US" sz="4200" b="1">
                <a:solidFill>
                  <a:srgbClr val="003865"/>
                </a:solidFill>
                <a:latin typeface="Arial Bold"/>
                <a:ea typeface="Arial Bold"/>
                <a:cs typeface="Arial Bold"/>
                <a:sym typeface="Arial Bold"/>
              </a:rPr>
              <a:t>Naive Bayes VS MiniMax</a:t>
            </a:r>
          </a:p>
        </p:txBody>
      </p:sp>
      <p:sp>
        <p:nvSpPr>
          <p:cNvPr id="9" name="TextBox 9"/>
          <p:cNvSpPr txBox="1"/>
          <p:nvPr/>
        </p:nvSpPr>
        <p:spPr>
          <a:xfrm>
            <a:off x="520029" y="2391252"/>
            <a:ext cx="17028750" cy="3812286"/>
          </a:xfrm>
          <a:prstGeom prst="rect">
            <a:avLst/>
          </a:prstGeom>
        </p:spPr>
        <p:txBody>
          <a:bodyPr lIns="0" tIns="0" rIns="0" bIns="0" rtlCol="0" anchor="t">
            <a:spAutoFit/>
          </a:bodyPr>
          <a:lstStyle/>
          <a:p>
            <a:pPr marL="518162" lvl="1" indent="-259081" algn="l">
              <a:lnSpc>
                <a:spcPts val="3312"/>
              </a:lnSpc>
              <a:buFont typeface="Arial"/>
              <a:buChar char="•"/>
            </a:pPr>
            <a:r>
              <a:rPr lang="en-US" sz="2400">
                <a:solidFill>
                  <a:srgbClr val="003865"/>
                </a:solidFill>
                <a:latin typeface="Arial"/>
                <a:ea typeface="Arial"/>
                <a:cs typeface="Arial"/>
                <a:sym typeface="Arial"/>
              </a:rPr>
              <a:t>Naive Bayes model is weaker than the Minimax Algorithm.</a:t>
            </a:r>
          </a:p>
          <a:p>
            <a:pPr marL="518162" lvl="1" indent="-259081" algn="l">
              <a:lnSpc>
                <a:spcPts val="3312"/>
              </a:lnSpc>
              <a:buFont typeface="Arial"/>
              <a:buChar char="•"/>
            </a:pPr>
            <a:r>
              <a:rPr lang="en-US" sz="2400">
                <a:solidFill>
                  <a:srgbClr val="003865"/>
                </a:solidFill>
                <a:latin typeface="Arial"/>
                <a:ea typeface="Arial"/>
                <a:cs typeface="Arial"/>
                <a:sym typeface="Arial"/>
              </a:rPr>
              <a:t>Naive Bayes algorithm only trains the model to get the probability of winning in all 9 squares and ranks them in descending order.</a:t>
            </a:r>
          </a:p>
          <a:p>
            <a:pPr marL="518162" lvl="1" indent="-259081" algn="l">
              <a:lnSpc>
                <a:spcPts val="3312"/>
              </a:lnSpc>
              <a:buFont typeface="Arial"/>
              <a:buChar char="•"/>
            </a:pPr>
            <a:r>
              <a:rPr lang="en-US" sz="2400">
                <a:solidFill>
                  <a:srgbClr val="003865"/>
                </a:solidFill>
                <a:latin typeface="Arial"/>
                <a:ea typeface="Arial"/>
                <a:cs typeface="Arial"/>
                <a:sym typeface="Arial"/>
              </a:rPr>
              <a:t>For example, based on the NB model weights, the center square always leads to the highest probability of winning, hence it would always try to make a move there.</a:t>
            </a:r>
          </a:p>
          <a:p>
            <a:pPr algn="l">
              <a:lnSpc>
                <a:spcPts val="3312"/>
              </a:lnSpc>
            </a:pPr>
            <a:endParaRPr lang="en-US" sz="2400">
              <a:solidFill>
                <a:srgbClr val="003865"/>
              </a:solidFill>
              <a:latin typeface="Arial"/>
              <a:ea typeface="Arial"/>
              <a:cs typeface="Arial"/>
              <a:sym typeface="Arial"/>
            </a:endParaRPr>
          </a:p>
          <a:p>
            <a:pPr marL="518162" lvl="1" indent="-259081" algn="l">
              <a:lnSpc>
                <a:spcPts val="3312"/>
              </a:lnSpc>
              <a:buFont typeface="Arial"/>
              <a:buChar char="•"/>
            </a:pPr>
            <a:r>
              <a:rPr lang="en-US" sz="2400">
                <a:solidFill>
                  <a:srgbClr val="003865"/>
                </a:solidFill>
                <a:latin typeface="Arial"/>
                <a:ea typeface="Arial"/>
                <a:cs typeface="Arial"/>
                <a:sym typeface="Arial"/>
              </a:rPr>
              <a:t>Thus, the NBmodel does not detect the winning move for both the player and itself.</a:t>
            </a:r>
          </a:p>
          <a:p>
            <a:pPr marL="518162" lvl="1" indent="-259081" algn="l">
              <a:lnSpc>
                <a:spcPts val="3312"/>
              </a:lnSpc>
              <a:buFont typeface="Arial"/>
              <a:buChar char="•"/>
            </a:pPr>
            <a:r>
              <a:rPr lang="en-US" sz="2400">
                <a:solidFill>
                  <a:srgbClr val="003865"/>
                </a:solidFill>
                <a:latin typeface="Arial"/>
                <a:ea typeface="Arial"/>
                <a:cs typeface="Arial"/>
                <a:sym typeface="Arial"/>
              </a:rPr>
              <a:t>Resulting in it not being able to always stop the player from winning or making its winning move when presented with the chance.</a:t>
            </a:r>
          </a:p>
        </p:txBody>
      </p:sp>
      <p:sp>
        <p:nvSpPr>
          <p:cNvPr id="10" name="TextBox 10"/>
          <p:cNvSpPr txBox="1"/>
          <p:nvPr/>
        </p:nvSpPr>
        <p:spPr>
          <a:xfrm>
            <a:off x="3924343" y="6090535"/>
            <a:ext cx="2423815" cy="323850"/>
          </a:xfrm>
          <a:prstGeom prst="rect">
            <a:avLst/>
          </a:prstGeom>
        </p:spPr>
        <p:txBody>
          <a:bodyPr lIns="0" tIns="0" rIns="0" bIns="0" rtlCol="0" anchor="t">
            <a:spAutoFit/>
          </a:bodyPr>
          <a:lstStyle/>
          <a:p>
            <a:pPr algn="ctr">
              <a:lnSpc>
                <a:spcPts val="2520"/>
              </a:lnSpc>
              <a:spcBef>
                <a:spcPct val="0"/>
              </a:spcBef>
            </a:pPr>
            <a:r>
              <a:rPr lang="en-US" sz="2100" u="sng">
                <a:solidFill>
                  <a:srgbClr val="003865"/>
                </a:solidFill>
                <a:latin typeface="Roboto"/>
                <a:ea typeface="Roboto"/>
                <a:cs typeface="Roboto"/>
                <a:sym typeface="Roboto"/>
              </a:rPr>
              <a:t>Against Naive Bayes</a:t>
            </a:r>
          </a:p>
        </p:txBody>
      </p:sp>
      <p:sp>
        <p:nvSpPr>
          <p:cNvPr id="11" name="TextBox 11"/>
          <p:cNvSpPr txBox="1"/>
          <p:nvPr/>
        </p:nvSpPr>
        <p:spPr>
          <a:xfrm>
            <a:off x="11095184" y="6090535"/>
            <a:ext cx="1991767" cy="323850"/>
          </a:xfrm>
          <a:prstGeom prst="rect">
            <a:avLst/>
          </a:prstGeom>
        </p:spPr>
        <p:txBody>
          <a:bodyPr lIns="0" tIns="0" rIns="0" bIns="0" rtlCol="0" anchor="t">
            <a:spAutoFit/>
          </a:bodyPr>
          <a:lstStyle/>
          <a:p>
            <a:pPr algn="ctr">
              <a:lnSpc>
                <a:spcPts val="2520"/>
              </a:lnSpc>
              <a:spcBef>
                <a:spcPct val="0"/>
              </a:spcBef>
            </a:pPr>
            <a:r>
              <a:rPr lang="en-US" sz="2100" u="sng">
                <a:solidFill>
                  <a:srgbClr val="003865"/>
                </a:solidFill>
                <a:latin typeface="Roboto"/>
                <a:ea typeface="Roboto"/>
                <a:cs typeface="Roboto"/>
                <a:sym typeface="Roboto"/>
              </a:rPr>
              <a:t>Against Minimax</a:t>
            </a: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913348" y="-452368"/>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41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AutoShape 4"/>
          <p:cNvSpPr/>
          <p:nvPr/>
        </p:nvSpPr>
        <p:spPr>
          <a:xfrm flipV="1">
            <a:off x="8864489" y="2653260"/>
            <a:ext cx="13711" cy="5034208"/>
          </a:xfrm>
          <a:prstGeom prst="line">
            <a:avLst/>
          </a:prstGeom>
          <a:ln w="38100" cap="flat">
            <a:solidFill>
              <a:srgbClr val="000000"/>
            </a:solidFill>
            <a:prstDash val="solid"/>
            <a:headEnd type="none" w="sm" len="sm"/>
            <a:tailEnd type="none" w="sm" len="sm"/>
          </a:ln>
        </p:spPr>
        <p:txBody>
          <a:bodyPr/>
          <a:lstStyle/>
          <a:p>
            <a:endParaRPr lang="en-SG"/>
          </a:p>
        </p:txBody>
      </p:sp>
      <p:sp>
        <p:nvSpPr>
          <p:cNvPr id="5" name="AutoShape 5"/>
          <p:cNvSpPr/>
          <p:nvPr/>
        </p:nvSpPr>
        <p:spPr>
          <a:xfrm flipH="1">
            <a:off x="3404306" y="2939908"/>
            <a:ext cx="0" cy="5905586"/>
          </a:xfrm>
          <a:prstGeom prst="line">
            <a:avLst/>
          </a:prstGeom>
          <a:ln w="38100" cap="flat">
            <a:solidFill>
              <a:srgbClr val="000000"/>
            </a:solidFill>
            <a:prstDash val="solid"/>
            <a:headEnd type="none" w="sm" len="sm"/>
            <a:tailEnd type="none" w="sm" len="sm"/>
          </a:ln>
        </p:spPr>
        <p:txBody>
          <a:bodyPr/>
          <a:lstStyle/>
          <a:p>
            <a:endParaRPr lang="en-SG"/>
          </a:p>
        </p:txBody>
      </p:sp>
      <p:sp>
        <p:nvSpPr>
          <p:cNvPr id="6" name="AutoShape 6"/>
          <p:cNvSpPr/>
          <p:nvPr/>
        </p:nvSpPr>
        <p:spPr>
          <a:xfrm flipV="1">
            <a:off x="14297251" y="2939908"/>
            <a:ext cx="0" cy="5572211"/>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7" name="Group 7"/>
          <p:cNvGrpSpPr/>
          <p:nvPr/>
        </p:nvGrpSpPr>
        <p:grpSpPr>
          <a:xfrm>
            <a:off x="12526951" y="3388333"/>
            <a:ext cx="3540600" cy="989100"/>
            <a:chOff x="0" y="0"/>
            <a:chExt cx="4720800" cy="1318800"/>
          </a:xfrm>
        </p:grpSpPr>
        <p:sp>
          <p:nvSpPr>
            <p:cNvPr id="8" name="Freeform 8"/>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9" name="TextBox 9"/>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Report Writing</a:t>
              </a:r>
            </a:p>
          </p:txBody>
        </p:sp>
      </p:grpSp>
      <p:grpSp>
        <p:nvGrpSpPr>
          <p:cNvPr id="10" name="Group 10"/>
          <p:cNvGrpSpPr/>
          <p:nvPr/>
        </p:nvGrpSpPr>
        <p:grpSpPr>
          <a:xfrm>
            <a:off x="1634006" y="3388333"/>
            <a:ext cx="3540600" cy="989100"/>
            <a:chOff x="0" y="0"/>
            <a:chExt cx="4720800" cy="1318800"/>
          </a:xfrm>
        </p:grpSpPr>
        <p:sp>
          <p:nvSpPr>
            <p:cNvPr id="11" name="Freeform 11"/>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12" name="TextBox 12"/>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Features</a:t>
              </a:r>
            </a:p>
          </p:txBody>
        </p:sp>
      </p:grpSp>
      <p:grpSp>
        <p:nvGrpSpPr>
          <p:cNvPr id="13" name="Group 13"/>
          <p:cNvGrpSpPr/>
          <p:nvPr/>
        </p:nvGrpSpPr>
        <p:grpSpPr>
          <a:xfrm>
            <a:off x="6455243" y="3388333"/>
            <a:ext cx="4845914" cy="989100"/>
            <a:chOff x="0" y="0"/>
            <a:chExt cx="6461219" cy="1318800"/>
          </a:xfrm>
        </p:grpSpPr>
        <p:sp>
          <p:nvSpPr>
            <p:cNvPr id="14" name="Freeform 14"/>
            <p:cNvSpPr/>
            <p:nvPr/>
          </p:nvSpPr>
          <p:spPr>
            <a:xfrm>
              <a:off x="0" y="0"/>
              <a:ext cx="6461263" cy="1318768"/>
            </a:xfrm>
            <a:custGeom>
              <a:avLst/>
              <a:gdLst/>
              <a:ahLst/>
              <a:cxnLst/>
              <a:rect l="l" t="t" r="r" b="b"/>
              <a:pathLst>
                <a:path w="6461263" h="1318768">
                  <a:moveTo>
                    <a:pt x="0" y="659384"/>
                  </a:moveTo>
                  <a:cubicBezTo>
                    <a:pt x="0" y="295275"/>
                    <a:pt x="404134" y="0"/>
                    <a:pt x="902479" y="0"/>
                  </a:cubicBezTo>
                  <a:lnTo>
                    <a:pt x="5558800" y="0"/>
                  </a:lnTo>
                  <a:cubicBezTo>
                    <a:pt x="6057319" y="0"/>
                    <a:pt x="6461263" y="295275"/>
                    <a:pt x="6461263" y="659384"/>
                  </a:cubicBezTo>
                  <a:cubicBezTo>
                    <a:pt x="6461263" y="1023493"/>
                    <a:pt x="6057145" y="1318768"/>
                    <a:pt x="5558800" y="1318768"/>
                  </a:cubicBezTo>
                  <a:lnTo>
                    <a:pt x="902479" y="1318768"/>
                  </a:lnTo>
                  <a:cubicBezTo>
                    <a:pt x="404134" y="1318768"/>
                    <a:pt x="0" y="1023620"/>
                    <a:pt x="0" y="659384"/>
                  </a:cubicBezTo>
                  <a:close/>
                </a:path>
              </a:pathLst>
            </a:custGeom>
            <a:solidFill>
              <a:srgbClr val="00A5C2"/>
            </a:solidFill>
          </p:spPr>
          <p:txBody>
            <a:bodyPr/>
            <a:lstStyle/>
            <a:p>
              <a:endParaRPr lang="en-SG"/>
            </a:p>
          </p:txBody>
        </p:sp>
        <p:sp>
          <p:nvSpPr>
            <p:cNvPr id="15" name="TextBox 15"/>
            <p:cNvSpPr txBox="1"/>
            <p:nvPr/>
          </p:nvSpPr>
          <p:spPr>
            <a:xfrm>
              <a:off x="0" y="-19050"/>
              <a:ext cx="6461219"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Features Enhancements</a:t>
              </a:r>
            </a:p>
          </p:txBody>
        </p:sp>
      </p:grpSp>
      <p:grpSp>
        <p:nvGrpSpPr>
          <p:cNvPr id="16" name="Group 16"/>
          <p:cNvGrpSpPr/>
          <p:nvPr/>
        </p:nvGrpSpPr>
        <p:grpSpPr>
          <a:xfrm>
            <a:off x="7107900" y="1664184"/>
            <a:ext cx="3540600" cy="989100"/>
            <a:chOff x="0" y="0"/>
            <a:chExt cx="4720800" cy="1318800"/>
          </a:xfrm>
        </p:grpSpPr>
        <p:sp>
          <p:nvSpPr>
            <p:cNvPr id="17" name="Freeform 17"/>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A5C2"/>
            </a:solidFill>
          </p:spPr>
          <p:txBody>
            <a:bodyPr/>
            <a:lstStyle/>
            <a:p>
              <a:endParaRPr lang="en-SG"/>
            </a:p>
          </p:txBody>
        </p:sp>
        <p:sp>
          <p:nvSpPr>
            <p:cNvPr id="18" name="TextBox 18"/>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Me</a:t>
              </a:r>
            </a:p>
          </p:txBody>
        </p:sp>
      </p:grpSp>
      <p:sp>
        <p:nvSpPr>
          <p:cNvPr id="19" name="AutoShape 19"/>
          <p:cNvSpPr/>
          <p:nvPr/>
        </p:nvSpPr>
        <p:spPr>
          <a:xfrm flipV="1">
            <a:off x="3404306" y="2939908"/>
            <a:ext cx="10911995"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20" name="Group 20"/>
          <p:cNvGrpSpPr/>
          <p:nvPr/>
        </p:nvGrpSpPr>
        <p:grpSpPr>
          <a:xfrm>
            <a:off x="1153014" y="4677390"/>
            <a:ext cx="4502583" cy="1115244"/>
            <a:chOff x="0" y="0"/>
            <a:chExt cx="6003444" cy="1486991"/>
          </a:xfrm>
        </p:grpSpPr>
        <p:sp>
          <p:nvSpPr>
            <p:cNvPr id="21" name="Freeform 21"/>
            <p:cNvSpPr/>
            <p:nvPr/>
          </p:nvSpPr>
          <p:spPr>
            <a:xfrm>
              <a:off x="0" y="0"/>
              <a:ext cx="6003488" cy="1486955"/>
            </a:xfrm>
            <a:custGeom>
              <a:avLst/>
              <a:gdLst/>
              <a:ahLst/>
              <a:cxnLst/>
              <a:rect l="l" t="t" r="r" b="b"/>
              <a:pathLst>
                <a:path w="6003488" h="1486955">
                  <a:moveTo>
                    <a:pt x="0" y="743478"/>
                  </a:moveTo>
                  <a:cubicBezTo>
                    <a:pt x="0" y="332933"/>
                    <a:pt x="375501" y="0"/>
                    <a:pt x="838539" y="0"/>
                  </a:cubicBezTo>
                  <a:lnTo>
                    <a:pt x="5164961" y="0"/>
                  </a:lnTo>
                  <a:cubicBezTo>
                    <a:pt x="5628160" y="0"/>
                    <a:pt x="6003488" y="332933"/>
                    <a:pt x="6003488" y="743478"/>
                  </a:cubicBezTo>
                  <a:cubicBezTo>
                    <a:pt x="6003488" y="1154023"/>
                    <a:pt x="5627998" y="1486955"/>
                    <a:pt x="5164961" y="1486955"/>
                  </a:cubicBezTo>
                  <a:lnTo>
                    <a:pt x="838539" y="1486955"/>
                  </a:lnTo>
                  <a:cubicBezTo>
                    <a:pt x="375501" y="1486955"/>
                    <a:pt x="0" y="1154166"/>
                    <a:pt x="0" y="743478"/>
                  </a:cubicBezTo>
                  <a:close/>
                </a:path>
              </a:pathLst>
            </a:custGeom>
            <a:solidFill>
              <a:srgbClr val="003A58"/>
            </a:solidFill>
          </p:spPr>
          <p:txBody>
            <a:bodyPr/>
            <a:lstStyle/>
            <a:p>
              <a:endParaRPr lang="en-SG"/>
            </a:p>
          </p:txBody>
        </p:sp>
        <p:sp>
          <p:nvSpPr>
            <p:cNvPr id="22" name="TextBox 22"/>
            <p:cNvSpPr txBox="1"/>
            <p:nvPr/>
          </p:nvSpPr>
          <p:spPr>
            <a:xfrm>
              <a:off x="0" y="-19050"/>
              <a:ext cx="6003444" cy="1506041"/>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Training of Decision Tree</a:t>
              </a:r>
            </a:p>
          </p:txBody>
        </p:sp>
      </p:grpSp>
      <p:grpSp>
        <p:nvGrpSpPr>
          <p:cNvPr id="23" name="Group 23"/>
          <p:cNvGrpSpPr/>
          <p:nvPr/>
        </p:nvGrpSpPr>
        <p:grpSpPr>
          <a:xfrm>
            <a:off x="857764" y="8845494"/>
            <a:ext cx="5093082" cy="1225702"/>
            <a:chOff x="0" y="0"/>
            <a:chExt cx="6790776" cy="1634269"/>
          </a:xfrm>
        </p:grpSpPr>
        <p:sp>
          <p:nvSpPr>
            <p:cNvPr id="24" name="Freeform 24"/>
            <p:cNvSpPr/>
            <p:nvPr/>
          </p:nvSpPr>
          <p:spPr>
            <a:xfrm>
              <a:off x="0" y="0"/>
              <a:ext cx="6790820" cy="1634230"/>
            </a:xfrm>
            <a:custGeom>
              <a:avLst/>
              <a:gdLst/>
              <a:ahLst/>
              <a:cxnLst/>
              <a:rect l="l" t="t" r="r" b="b"/>
              <a:pathLst>
                <a:path w="6790820" h="1634230">
                  <a:moveTo>
                    <a:pt x="0" y="817115"/>
                  </a:moveTo>
                  <a:cubicBezTo>
                    <a:pt x="0" y="365908"/>
                    <a:pt x="424747" y="0"/>
                    <a:pt x="948511" y="0"/>
                  </a:cubicBezTo>
                  <a:lnTo>
                    <a:pt x="5842329" y="0"/>
                  </a:lnTo>
                  <a:cubicBezTo>
                    <a:pt x="6366275" y="0"/>
                    <a:pt x="6790820" y="365908"/>
                    <a:pt x="6790820" y="817115"/>
                  </a:cubicBezTo>
                  <a:cubicBezTo>
                    <a:pt x="6790820" y="1268322"/>
                    <a:pt x="6366092" y="1634230"/>
                    <a:pt x="5842329" y="1634230"/>
                  </a:cubicBezTo>
                  <a:lnTo>
                    <a:pt x="948511" y="1634230"/>
                  </a:lnTo>
                  <a:cubicBezTo>
                    <a:pt x="424747" y="1634230"/>
                    <a:pt x="0" y="1268479"/>
                    <a:pt x="0" y="817115"/>
                  </a:cubicBezTo>
                  <a:close/>
                </a:path>
              </a:pathLst>
            </a:custGeom>
            <a:solidFill>
              <a:srgbClr val="003865"/>
            </a:solidFill>
          </p:spPr>
          <p:txBody>
            <a:bodyPr/>
            <a:lstStyle/>
            <a:p>
              <a:endParaRPr lang="en-SG"/>
            </a:p>
          </p:txBody>
        </p:sp>
        <p:sp>
          <p:nvSpPr>
            <p:cNvPr id="25" name="TextBox 25"/>
            <p:cNvSpPr txBox="1"/>
            <p:nvPr/>
          </p:nvSpPr>
          <p:spPr>
            <a:xfrm>
              <a:off x="0" y="-19050"/>
              <a:ext cx="6790776" cy="1653319"/>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Implementation of Model to Easy Mode </a:t>
              </a:r>
            </a:p>
          </p:txBody>
        </p:sp>
      </p:grpSp>
      <p:grpSp>
        <p:nvGrpSpPr>
          <p:cNvPr id="26" name="Group 26"/>
          <p:cNvGrpSpPr/>
          <p:nvPr/>
        </p:nvGrpSpPr>
        <p:grpSpPr>
          <a:xfrm>
            <a:off x="6233578" y="7687468"/>
            <a:ext cx="5261823" cy="1121086"/>
            <a:chOff x="0" y="0"/>
            <a:chExt cx="7015764" cy="1494781"/>
          </a:xfrm>
        </p:grpSpPr>
        <p:sp>
          <p:nvSpPr>
            <p:cNvPr id="27" name="Freeform 27"/>
            <p:cNvSpPr/>
            <p:nvPr/>
          </p:nvSpPr>
          <p:spPr>
            <a:xfrm>
              <a:off x="0" y="0"/>
              <a:ext cx="7015807" cy="1494745"/>
            </a:xfrm>
            <a:custGeom>
              <a:avLst/>
              <a:gdLst/>
              <a:ahLst/>
              <a:cxnLst/>
              <a:rect l="l" t="t" r="r" b="b"/>
              <a:pathLst>
                <a:path w="7015807" h="1494745">
                  <a:moveTo>
                    <a:pt x="0" y="747373"/>
                  </a:moveTo>
                  <a:cubicBezTo>
                    <a:pt x="0" y="334677"/>
                    <a:pt x="438820" y="0"/>
                    <a:pt x="979936" y="0"/>
                  </a:cubicBezTo>
                  <a:lnTo>
                    <a:pt x="6035893" y="0"/>
                  </a:lnTo>
                  <a:cubicBezTo>
                    <a:pt x="6577198" y="0"/>
                    <a:pt x="7015807" y="334677"/>
                    <a:pt x="7015807" y="747373"/>
                  </a:cubicBezTo>
                  <a:cubicBezTo>
                    <a:pt x="7015807" y="1160068"/>
                    <a:pt x="6577009" y="1494745"/>
                    <a:pt x="6035893" y="1494745"/>
                  </a:cubicBezTo>
                  <a:lnTo>
                    <a:pt x="979936" y="1494745"/>
                  </a:lnTo>
                  <a:cubicBezTo>
                    <a:pt x="438820" y="1494745"/>
                    <a:pt x="0" y="1160212"/>
                    <a:pt x="0" y="747373"/>
                  </a:cubicBezTo>
                  <a:close/>
                </a:path>
              </a:pathLst>
            </a:custGeom>
            <a:solidFill>
              <a:srgbClr val="003865"/>
            </a:solidFill>
          </p:spPr>
          <p:txBody>
            <a:bodyPr/>
            <a:lstStyle/>
            <a:p>
              <a:endParaRPr lang="en-SG"/>
            </a:p>
          </p:txBody>
        </p:sp>
        <p:sp>
          <p:nvSpPr>
            <p:cNvPr id="28" name="TextBox 28"/>
            <p:cNvSpPr txBox="1"/>
            <p:nvPr/>
          </p:nvSpPr>
          <p:spPr>
            <a:xfrm>
              <a:off x="0" y="-19050"/>
              <a:ext cx="7015764" cy="1513831"/>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Integrated with Confusion Matrix Plot for Visualisation</a:t>
              </a:r>
            </a:p>
          </p:txBody>
        </p:sp>
      </p:grpSp>
      <p:grpSp>
        <p:nvGrpSpPr>
          <p:cNvPr id="29" name="Group 29"/>
          <p:cNvGrpSpPr/>
          <p:nvPr/>
        </p:nvGrpSpPr>
        <p:grpSpPr>
          <a:xfrm>
            <a:off x="6233578" y="6087909"/>
            <a:ext cx="5234401" cy="1170934"/>
            <a:chOff x="0" y="0"/>
            <a:chExt cx="6979201" cy="1561246"/>
          </a:xfrm>
        </p:grpSpPr>
        <p:sp>
          <p:nvSpPr>
            <p:cNvPr id="30" name="Freeform 30"/>
            <p:cNvSpPr/>
            <p:nvPr/>
          </p:nvSpPr>
          <p:spPr>
            <a:xfrm>
              <a:off x="0" y="0"/>
              <a:ext cx="6979245" cy="1561208"/>
            </a:xfrm>
            <a:custGeom>
              <a:avLst/>
              <a:gdLst/>
              <a:ahLst/>
              <a:cxnLst/>
              <a:rect l="l" t="t" r="r" b="b"/>
              <a:pathLst>
                <a:path w="6979245" h="1561208">
                  <a:moveTo>
                    <a:pt x="0" y="780604"/>
                  </a:moveTo>
                  <a:cubicBezTo>
                    <a:pt x="0" y="349558"/>
                    <a:pt x="436533" y="0"/>
                    <a:pt x="974829" y="0"/>
                  </a:cubicBezTo>
                  <a:lnTo>
                    <a:pt x="6004437" y="0"/>
                  </a:lnTo>
                  <a:cubicBezTo>
                    <a:pt x="6542921" y="0"/>
                    <a:pt x="6979245" y="349558"/>
                    <a:pt x="6979245" y="780604"/>
                  </a:cubicBezTo>
                  <a:cubicBezTo>
                    <a:pt x="6979245" y="1211650"/>
                    <a:pt x="6542734" y="1561208"/>
                    <a:pt x="6004437" y="1561208"/>
                  </a:cubicBezTo>
                  <a:lnTo>
                    <a:pt x="974829" y="1561208"/>
                  </a:lnTo>
                  <a:cubicBezTo>
                    <a:pt x="436533" y="1561208"/>
                    <a:pt x="0" y="1211800"/>
                    <a:pt x="0" y="780604"/>
                  </a:cubicBezTo>
                  <a:close/>
                </a:path>
              </a:pathLst>
            </a:custGeom>
            <a:solidFill>
              <a:srgbClr val="003865"/>
            </a:solidFill>
          </p:spPr>
          <p:txBody>
            <a:bodyPr/>
            <a:lstStyle/>
            <a:p>
              <a:endParaRPr lang="en-SG"/>
            </a:p>
          </p:txBody>
        </p:sp>
        <p:sp>
          <p:nvSpPr>
            <p:cNvPr id="31" name="TextBox 31"/>
            <p:cNvSpPr txBox="1"/>
            <p:nvPr/>
          </p:nvSpPr>
          <p:spPr>
            <a:xfrm>
              <a:off x="0" y="-19050"/>
              <a:ext cx="6979201" cy="1580296"/>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Memory Free Allocation</a:t>
              </a:r>
            </a:p>
          </p:txBody>
        </p:sp>
      </p:grpSp>
      <p:grpSp>
        <p:nvGrpSpPr>
          <p:cNvPr id="32" name="Group 32"/>
          <p:cNvGrpSpPr/>
          <p:nvPr/>
        </p:nvGrpSpPr>
        <p:grpSpPr>
          <a:xfrm>
            <a:off x="12526951" y="4740462"/>
            <a:ext cx="3540600" cy="989100"/>
            <a:chOff x="0" y="0"/>
            <a:chExt cx="4720800" cy="1318800"/>
          </a:xfrm>
        </p:grpSpPr>
        <p:sp>
          <p:nvSpPr>
            <p:cNvPr id="33" name="Freeform 33"/>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34" name="TextBox 34"/>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Decision Tree</a:t>
              </a:r>
            </a:p>
          </p:txBody>
        </p:sp>
      </p:grpSp>
      <p:grpSp>
        <p:nvGrpSpPr>
          <p:cNvPr id="35" name="Group 35"/>
          <p:cNvGrpSpPr/>
          <p:nvPr/>
        </p:nvGrpSpPr>
        <p:grpSpPr>
          <a:xfrm>
            <a:off x="1153014" y="7379285"/>
            <a:ext cx="4502583" cy="1170934"/>
            <a:chOff x="0" y="0"/>
            <a:chExt cx="6003444" cy="1561246"/>
          </a:xfrm>
        </p:grpSpPr>
        <p:sp>
          <p:nvSpPr>
            <p:cNvPr id="36" name="Freeform 36"/>
            <p:cNvSpPr/>
            <p:nvPr/>
          </p:nvSpPr>
          <p:spPr>
            <a:xfrm>
              <a:off x="0" y="0"/>
              <a:ext cx="6003488" cy="1561208"/>
            </a:xfrm>
            <a:custGeom>
              <a:avLst/>
              <a:gdLst/>
              <a:ahLst/>
              <a:cxnLst/>
              <a:rect l="l" t="t" r="r" b="b"/>
              <a:pathLst>
                <a:path w="6003488" h="1561208">
                  <a:moveTo>
                    <a:pt x="0" y="780604"/>
                  </a:moveTo>
                  <a:cubicBezTo>
                    <a:pt x="0" y="349558"/>
                    <a:pt x="375501" y="0"/>
                    <a:pt x="838539" y="0"/>
                  </a:cubicBezTo>
                  <a:lnTo>
                    <a:pt x="5164961" y="0"/>
                  </a:lnTo>
                  <a:cubicBezTo>
                    <a:pt x="5628160" y="0"/>
                    <a:pt x="6003488" y="349558"/>
                    <a:pt x="6003488" y="780604"/>
                  </a:cubicBezTo>
                  <a:cubicBezTo>
                    <a:pt x="6003488" y="1211650"/>
                    <a:pt x="5627998" y="1561208"/>
                    <a:pt x="5164961" y="1561208"/>
                  </a:cubicBezTo>
                  <a:lnTo>
                    <a:pt x="838539" y="1561208"/>
                  </a:lnTo>
                  <a:cubicBezTo>
                    <a:pt x="375501" y="1561208"/>
                    <a:pt x="0" y="1211800"/>
                    <a:pt x="0" y="780604"/>
                  </a:cubicBezTo>
                  <a:close/>
                </a:path>
              </a:pathLst>
            </a:custGeom>
            <a:solidFill>
              <a:srgbClr val="003A58"/>
            </a:solidFill>
          </p:spPr>
          <p:txBody>
            <a:bodyPr/>
            <a:lstStyle/>
            <a:p>
              <a:endParaRPr lang="en-SG"/>
            </a:p>
          </p:txBody>
        </p:sp>
        <p:sp>
          <p:nvSpPr>
            <p:cNvPr id="37" name="TextBox 37"/>
            <p:cNvSpPr txBox="1"/>
            <p:nvPr/>
          </p:nvSpPr>
          <p:spPr>
            <a:xfrm>
              <a:off x="0" y="-19050"/>
              <a:ext cx="6003444" cy="1580296"/>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Evaluation of Decision Tree</a:t>
              </a:r>
            </a:p>
          </p:txBody>
        </p:sp>
      </p:grpSp>
      <p:grpSp>
        <p:nvGrpSpPr>
          <p:cNvPr id="38" name="Group 38"/>
          <p:cNvGrpSpPr/>
          <p:nvPr/>
        </p:nvGrpSpPr>
        <p:grpSpPr>
          <a:xfrm>
            <a:off x="6261000" y="4677390"/>
            <a:ext cx="5234401" cy="1115244"/>
            <a:chOff x="0" y="0"/>
            <a:chExt cx="6979201" cy="1486991"/>
          </a:xfrm>
        </p:grpSpPr>
        <p:sp>
          <p:nvSpPr>
            <p:cNvPr id="39" name="Freeform 39"/>
            <p:cNvSpPr/>
            <p:nvPr/>
          </p:nvSpPr>
          <p:spPr>
            <a:xfrm>
              <a:off x="0" y="0"/>
              <a:ext cx="6979245" cy="1486955"/>
            </a:xfrm>
            <a:custGeom>
              <a:avLst/>
              <a:gdLst/>
              <a:ahLst/>
              <a:cxnLst/>
              <a:rect l="l" t="t" r="r" b="b"/>
              <a:pathLst>
                <a:path w="6979245" h="1486955">
                  <a:moveTo>
                    <a:pt x="0" y="743478"/>
                  </a:moveTo>
                  <a:cubicBezTo>
                    <a:pt x="0" y="332933"/>
                    <a:pt x="436533" y="0"/>
                    <a:pt x="974829" y="0"/>
                  </a:cubicBezTo>
                  <a:lnTo>
                    <a:pt x="6004437" y="0"/>
                  </a:lnTo>
                  <a:cubicBezTo>
                    <a:pt x="6542921" y="0"/>
                    <a:pt x="6979245" y="332933"/>
                    <a:pt x="6979245" y="743478"/>
                  </a:cubicBezTo>
                  <a:cubicBezTo>
                    <a:pt x="6979245" y="1154023"/>
                    <a:pt x="6542734" y="1486955"/>
                    <a:pt x="6004437" y="1486955"/>
                  </a:cubicBezTo>
                  <a:lnTo>
                    <a:pt x="974829" y="1486955"/>
                  </a:lnTo>
                  <a:cubicBezTo>
                    <a:pt x="436533" y="1486955"/>
                    <a:pt x="0" y="1154166"/>
                    <a:pt x="0" y="743478"/>
                  </a:cubicBezTo>
                  <a:close/>
                </a:path>
              </a:pathLst>
            </a:custGeom>
            <a:solidFill>
              <a:srgbClr val="003865"/>
            </a:solidFill>
          </p:spPr>
          <p:txBody>
            <a:bodyPr/>
            <a:lstStyle/>
            <a:p>
              <a:endParaRPr lang="en-SG"/>
            </a:p>
          </p:txBody>
        </p:sp>
        <p:sp>
          <p:nvSpPr>
            <p:cNvPr id="40" name="TextBox 40"/>
            <p:cNvSpPr txBox="1"/>
            <p:nvPr/>
          </p:nvSpPr>
          <p:spPr>
            <a:xfrm>
              <a:off x="0" y="-19050"/>
              <a:ext cx="6979201" cy="1506041"/>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 Randomness to Decision Tree </a:t>
              </a:r>
            </a:p>
          </p:txBody>
        </p:sp>
      </p:grpSp>
      <p:grpSp>
        <p:nvGrpSpPr>
          <p:cNvPr id="41" name="Group 41"/>
          <p:cNvGrpSpPr/>
          <p:nvPr/>
        </p:nvGrpSpPr>
        <p:grpSpPr>
          <a:xfrm>
            <a:off x="12546001" y="5979880"/>
            <a:ext cx="3540600" cy="989100"/>
            <a:chOff x="0" y="0"/>
            <a:chExt cx="4720800" cy="1318800"/>
          </a:xfrm>
        </p:grpSpPr>
        <p:sp>
          <p:nvSpPr>
            <p:cNvPr id="42" name="Freeform 42"/>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43" name="TextBox 43"/>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Enchancements</a:t>
              </a:r>
            </a:p>
          </p:txBody>
        </p:sp>
      </p:grpSp>
      <p:grpSp>
        <p:nvGrpSpPr>
          <p:cNvPr id="44" name="Group 44"/>
          <p:cNvGrpSpPr/>
          <p:nvPr/>
        </p:nvGrpSpPr>
        <p:grpSpPr>
          <a:xfrm>
            <a:off x="12526951" y="7218219"/>
            <a:ext cx="3540600" cy="1115244"/>
            <a:chOff x="0" y="0"/>
            <a:chExt cx="4720800" cy="1486991"/>
          </a:xfrm>
        </p:grpSpPr>
        <p:sp>
          <p:nvSpPr>
            <p:cNvPr id="45" name="Freeform 45"/>
            <p:cNvSpPr/>
            <p:nvPr/>
          </p:nvSpPr>
          <p:spPr>
            <a:xfrm>
              <a:off x="0" y="0"/>
              <a:ext cx="4720844" cy="1486955"/>
            </a:xfrm>
            <a:custGeom>
              <a:avLst/>
              <a:gdLst/>
              <a:ahLst/>
              <a:cxnLst/>
              <a:rect l="l" t="t" r="r" b="b"/>
              <a:pathLst>
                <a:path w="4720844" h="1486955">
                  <a:moveTo>
                    <a:pt x="0" y="743478"/>
                  </a:moveTo>
                  <a:cubicBezTo>
                    <a:pt x="0" y="332933"/>
                    <a:pt x="295275" y="0"/>
                    <a:pt x="659384" y="0"/>
                  </a:cubicBezTo>
                  <a:lnTo>
                    <a:pt x="4061460" y="0"/>
                  </a:lnTo>
                  <a:cubicBezTo>
                    <a:pt x="4425696" y="0"/>
                    <a:pt x="4720844" y="332933"/>
                    <a:pt x="4720844" y="743478"/>
                  </a:cubicBezTo>
                  <a:cubicBezTo>
                    <a:pt x="4720844" y="1154023"/>
                    <a:pt x="4425569" y="1486955"/>
                    <a:pt x="4061460" y="1486955"/>
                  </a:cubicBezTo>
                  <a:lnTo>
                    <a:pt x="659384" y="1486955"/>
                  </a:lnTo>
                  <a:cubicBezTo>
                    <a:pt x="295275" y="1486955"/>
                    <a:pt x="0" y="1154166"/>
                    <a:pt x="0" y="743478"/>
                  </a:cubicBezTo>
                  <a:close/>
                </a:path>
              </a:pathLst>
            </a:custGeom>
            <a:solidFill>
              <a:srgbClr val="003865"/>
            </a:solidFill>
          </p:spPr>
          <p:txBody>
            <a:bodyPr/>
            <a:lstStyle/>
            <a:p>
              <a:endParaRPr lang="en-SG"/>
            </a:p>
          </p:txBody>
        </p:sp>
        <p:sp>
          <p:nvSpPr>
            <p:cNvPr id="46" name="TextBox 46"/>
            <p:cNvSpPr txBox="1"/>
            <p:nvPr/>
          </p:nvSpPr>
          <p:spPr>
            <a:xfrm>
              <a:off x="0" y="-19050"/>
              <a:ext cx="4720800" cy="1506041"/>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Comparison of AI Models</a:t>
              </a:r>
            </a:p>
          </p:txBody>
        </p:sp>
      </p:grpSp>
      <p:grpSp>
        <p:nvGrpSpPr>
          <p:cNvPr id="47" name="Group 47"/>
          <p:cNvGrpSpPr/>
          <p:nvPr/>
        </p:nvGrpSpPr>
        <p:grpSpPr>
          <a:xfrm>
            <a:off x="12526951" y="8512119"/>
            <a:ext cx="3540600" cy="989100"/>
            <a:chOff x="0" y="0"/>
            <a:chExt cx="4720800" cy="1318800"/>
          </a:xfrm>
        </p:grpSpPr>
        <p:sp>
          <p:nvSpPr>
            <p:cNvPr id="48" name="Freeform 48"/>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49" name="TextBox 49"/>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Pseudocode</a:t>
              </a:r>
            </a:p>
          </p:txBody>
        </p:sp>
      </p:grpSp>
      <p:grpSp>
        <p:nvGrpSpPr>
          <p:cNvPr id="50" name="Group 50"/>
          <p:cNvGrpSpPr/>
          <p:nvPr/>
        </p:nvGrpSpPr>
        <p:grpSpPr>
          <a:xfrm>
            <a:off x="1153014" y="6028338"/>
            <a:ext cx="4502583" cy="1115244"/>
            <a:chOff x="0" y="0"/>
            <a:chExt cx="6003444" cy="1486991"/>
          </a:xfrm>
        </p:grpSpPr>
        <p:sp>
          <p:nvSpPr>
            <p:cNvPr id="51" name="Freeform 51"/>
            <p:cNvSpPr/>
            <p:nvPr/>
          </p:nvSpPr>
          <p:spPr>
            <a:xfrm>
              <a:off x="0" y="0"/>
              <a:ext cx="6003488" cy="1486955"/>
            </a:xfrm>
            <a:custGeom>
              <a:avLst/>
              <a:gdLst/>
              <a:ahLst/>
              <a:cxnLst/>
              <a:rect l="l" t="t" r="r" b="b"/>
              <a:pathLst>
                <a:path w="6003488" h="1486955">
                  <a:moveTo>
                    <a:pt x="0" y="743478"/>
                  </a:moveTo>
                  <a:cubicBezTo>
                    <a:pt x="0" y="332933"/>
                    <a:pt x="375501" y="0"/>
                    <a:pt x="838539" y="0"/>
                  </a:cubicBezTo>
                  <a:lnTo>
                    <a:pt x="5164961" y="0"/>
                  </a:lnTo>
                  <a:cubicBezTo>
                    <a:pt x="5628160" y="0"/>
                    <a:pt x="6003488" y="332933"/>
                    <a:pt x="6003488" y="743478"/>
                  </a:cubicBezTo>
                  <a:cubicBezTo>
                    <a:pt x="6003488" y="1154023"/>
                    <a:pt x="5627998" y="1486955"/>
                    <a:pt x="5164961" y="1486955"/>
                  </a:cubicBezTo>
                  <a:lnTo>
                    <a:pt x="838539" y="1486955"/>
                  </a:lnTo>
                  <a:cubicBezTo>
                    <a:pt x="375501" y="1486955"/>
                    <a:pt x="0" y="1154166"/>
                    <a:pt x="0" y="743478"/>
                  </a:cubicBezTo>
                  <a:close/>
                </a:path>
              </a:pathLst>
            </a:custGeom>
            <a:solidFill>
              <a:srgbClr val="003A58"/>
            </a:solidFill>
          </p:spPr>
          <p:txBody>
            <a:bodyPr/>
            <a:lstStyle/>
            <a:p>
              <a:endParaRPr lang="en-SG"/>
            </a:p>
          </p:txBody>
        </p:sp>
        <p:sp>
          <p:nvSpPr>
            <p:cNvPr id="52" name="TextBox 52"/>
            <p:cNvSpPr txBox="1"/>
            <p:nvPr/>
          </p:nvSpPr>
          <p:spPr>
            <a:xfrm>
              <a:off x="0" y="-19050"/>
              <a:ext cx="6003444" cy="1506041"/>
            </a:xfrm>
            <a:prstGeom prst="rect">
              <a:avLst/>
            </a:prstGeom>
          </p:spPr>
          <p:txBody>
            <a:bodyPr lIns="50800" tIns="50800" rIns="50800" bIns="50800" rtlCol="0" anchor="ctr"/>
            <a:lstStyle/>
            <a:p>
              <a:pPr algn="ctr">
                <a:lnSpc>
                  <a:spcPts val="3600"/>
                </a:lnSpc>
              </a:pPr>
              <a:r>
                <a:rPr lang="en-US" sz="3000" b="1">
                  <a:solidFill>
                    <a:srgbClr val="FFFFFF"/>
                  </a:solidFill>
                  <a:latin typeface="Roboto Bold"/>
                  <a:ea typeface="Roboto Bold"/>
                  <a:cs typeface="Roboto Bold"/>
                  <a:sym typeface="Roboto Bold"/>
                </a:rPr>
                <a:t>Testing of Decision Tree</a:t>
              </a:r>
            </a:p>
          </p:txBody>
        </p:sp>
      </p:grpSp>
      <p:sp>
        <p:nvSpPr>
          <p:cNvPr id="53" name="TextBox 53"/>
          <p:cNvSpPr txBox="1"/>
          <p:nvPr/>
        </p:nvSpPr>
        <p:spPr>
          <a:xfrm>
            <a:off x="3831750" y="752451"/>
            <a:ext cx="13633500" cy="673608"/>
          </a:xfrm>
          <a:prstGeom prst="rect">
            <a:avLst/>
          </a:prstGeom>
        </p:spPr>
        <p:txBody>
          <a:bodyPr lIns="0" tIns="0" rIns="0" bIns="0" rtlCol="0" anchor="t">
            <a:spAutoFit/>
          </a:bodyPr>
          <a:lstStyle/>
          <a:p>
            <a:pPr algn="l">
              <a:lnSpc>
                <a:spcPts val="4536"/>
              </a:lnSpc>
            </a:pPr>
            <a:r>
              <a:rPr lang="en-US" sz="4200" b="1">
                <a:solidFill>
                  <a:srgbClr val="000000"/>
                </a:solidFill>
                <a:latin typeface="Arial Bold"/>
                <a:ea typeface="Arial Bold"/>
                <a:cs typeface="Arial Bold"/>
                <a:sym typeface="Arial Bold"/>
              </a:rPr>
              <a:t>Sheila Lim Yann Tsern (2401392)</a:t>
            </a: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31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9707138" y="2297030"/>
            <a:ext cx="4835548" cy="7736877"/>
          </a:xfrm>
          <a:custGeom>
            <a:avLst/>
            <a:gdLst/>
            <a:ahLst/>
            <a:cxnLst/>
            <a:rect l="l" t="t" r="r" b="b"/>
            <a:pathLst>
              <a:path w="4835548" h="7736877">
                <a:moveTo>
                  <a:pt x="0" y="0"/>
                </a:moveTo>
                <a:lnTo>
                  <a:pt x="4835549" y="0"/>
                </a:lnTo>
                <a:lnTo>
                  <a:pt x="4835549" y="7736877"/>
                </a:lnTo>
                <a:lnTo>
                  <a:pt x="0" y="7736877"/>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3818034" y="714317"/>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773171" y="2971800"/>
            <a:ext cx="6211342" cy="7315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Main Functions Calling Order:</a:t>
            </a:r>
          </a:p>
          <a:p>
            <a:pPr algn="l">
              <a:lnSpc>
                <a:spcPts val="3600"/>
              </a:lnSpc>
              <a:spcBef>
                <a:spcPct val="0"/>
              </a:spcBef>
            </a:pPr>
            <a:endParaRPr lang="en-US" sz="3000" b="1">
              <a:solidFill>
                <a:srgbClr val="000000"/>
              </a:solidFill>
              <a:latin typeface="Canva Sans Bold"/>
              <a:ea typeface="Canva Sans Bold"/>
              <a:cs typeface="Canva Sans Bold"/>
              <a:sym typeface="Canva Sans Bold"/>
            </a:endParaRPr>
          </a:p>
          <a:p>
            <a:pPr algn="l">
              <a:lnSpc>
                <a:spcPts val="3600"/>
              </a:lnSpc>
              <a:spcBef>
                <a:spcPct val="0"/>
              </a:spcBef>
            </a:pPr>
            <a:r>
              <a:rPr lang="en-US" sz="3000">
                <a:solidFill>
                  <a:srgbClr val="000000"/>
                </a:solidFill>
                <a:latin typeface="Canva Sans"/>
                <a:ea typeface="Canva Sans"/>
                <a:cs typeface="Canva Sans"/>
                <a:sym typeface="Canva Sans"/>
              </a:rPr>
              <a:t>Start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load_dataset()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shuffle_dataset()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decision_tree_split_dataset()</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build_tree()</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|----&gt; evaluate_with_randomness()</a:t>
            </a:r>
          </a:p>
          <a:p>
            <a:pPr algn="l">
              <a:lnSpc>
                <a:spcPts val="3600"/>
              </a:lnSpc>
              <a:spcBef>
                <a:spcPct val="0"/>
              </a:spcBef>
            </a:pPr>
            <a:r>
              <a:rPr lang="en-US" sz="3000">
                <a:solidFill>
                  <a:srgbClr val="000000"/>
                </a:solidFill>
                <a:latin typeface="Canva Sans"/>
                <a:ea typeface="Canva Sans"/>
                <a:cs typeface="Canva Sans"/>
                <a:sym typeface="Canva Sans"/>
              </a:rPr>
              <a:t>|</a:t>
            </a:r>
          </a:p>
          <a:p>
            <a:pPr algn="l">
              <a:lnSpc>
                <a:spcPts val="3600"/>
              </a:lnSpc>
              <a:spcBef>
                <a:spcPct val="0"/>
              </a:spcBef>
            </a:pPr>
            <a:r>
              <a:rPr lang="en-US" sz="3000">
                <a:solidFill>
                  <a:srgbClr val="000000"/>
                </a:solidFill>
                <a:latin typeface="Canva Sans"/>
                <a:ea typeface="Canva Sans"/>
                <a:cs typeface="Canva Sans"/>
                <a:sym typeface="Canva Sans"/>
              </a:rPr>
              <a:t>End</a:t>
            </a:r>
          </a:p>
          <a:p>
            <a:pPr algn="ctr">
              <a:lnSpc>
                <a:spcPts val="3600"/>
              </a:lnSpc>
              <a:spcBef>
                <a:spcPct val="0"/>
              </a:spcBef>
            </a:pPr>
            <a:endParaRPr lang="en-US" sz="3000">
              <a:solidFill>
                <a:srgbClr val="000000"/>
              </a:solidFill>
              <a:latin typeface="Canva Sans"/>
              <a:ea typeface="Canva Sans"/>
              <a:cs typeface="Canva Sans"/>
              <a:sym typeface="Canva Sans"/>
            </a:endParaRPr>
          </a:p>
        </p:txBody>
      </p:sp>
      <p:sp>
        <p:nvSpPr>
          <p:cNvPr id="9" name="TextBox 9"/>
          <p:cNvSpPr txBox="1"/>
          <p:nvPr/>
        </p:nvSpPr>
        <p:spPr>
          <a:xfrm>
            <a:off x="167763" y="2346217"/>
            <a:ext cx="13633500"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Overview of Decision Tree</a:t>
            </a:r>
          </a:p>
        </p:txBody>
      </p:sp>
      <p:sp>
        <p:nvSpPr>
          <p:cNvPr id="10" name="TextBox 10"/>
          <p:cNvSpPr txBox="1"/>
          <p:nvPr/>
        </p:nvSpPr>
        <p:spPr>
          <a:xfrm>
            <a:off x="8681449" y="1589512"/>
            <a:ext cx="7235950" cy="459867"/>
          </a:xfrm>
          <a:prstGeom prst="rect">
            <a:avLst/>
          </a:prstGeom>
        </p:spPr>
        <p:txBody>
          <a:bodyPr lIns="0" tIns="0" rIns="0" bIns="0" rtlCol="0" anchor="t">
            <a:spAutoFit/>
          </a:bodyPr>
          <a:lstStyle/>
          <a:p>
            <a:pPr algn="l">
              <a:lnSpc>
                <a:spcPts val="3564"/>
              </a:lnSpc>
            </a:pPr>
            <a:r>
              <a:rPr lang="en-US" sz="3300" b="1">
                <a:solidFill>
                  <a:srgbClr val="000000"/>
                </a:solidFill>
                <a:latin typeface="Canva Sans Bold"/>
                <a:ea typeface="Canva Sans Bold"/>
                <a:cs typeface="Canva Sans Bold"/>
                <a:sym typeface="Canva Sans Bold"/>
              </a:rPr>
              <a:t>Flowchart of Main Program Flow</a:t>
            </a: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30000"/>
            </a:blip>
            <a:stretch>
              <a:fillRect/>
            </a:stretch>
          </a:blipFill>
        </p:spPr>
        <p:txBody>
          <a:bodyPr/>
          <a:lstStyle/>
          <a:p>
            <a:endParaRPr lang="en-SG"/>
          </a:p>
        </p:txBody>
      </p:sp>
      <p:sp>
        <p:nvSpPr>
          <p:cNvPr id="3" name="Freeform 3"/>
          <p:cNvSpPr/>
          <p:nvPr/>
        </p:nvSpPr>
        <p:spPr>
          <a:xfrm>
            <a:off x="0" y="20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2097669" y="5893508"/>
            <a:ext cx="4150629" cy="2918830"/>
          </a:xfrm>
          <a:custGeom>
            <a:avLst/>
            <a:gdLst/>
            <a:ahLst/>
            <a:cxnLst/>
            <a:rect l="l" t="t" r="r" b="b"/>
            <a:pathLst>
              <a:path w="4150629" h="2918830">
                <a:moveTo>
                  <a:pt x="0" y="0"/>
                </a:moveTo>
                <a:lnTo>
                  <a:pt x="4150629" y="0"/>
                </a:lnTo>
                <a:lnTo>
                  <a:pt x="4150629" y="2918830"/>
                </a:lnTo>
                <a:lnTo>
                  <a:pt x="0" y="2918830"/>
                </a:lnTo>
                <a:lnTo>
                  <a:pt x="0" y="0"/>
                </a:lnTo>
                <a:close/>
              </a:path>
            </a:pathLst>
          </a:custGeom>
          <a:blipFill>
            <a:blip r:embed="rId5"/>
            <a:stretch>
              <a:fillRect/>
            </a:stretch>
          </a:blipFill>
        </p:spPr>
        <p:txBody>
          <a:bodyPr/>
          <a:lstStyle/>
          <a:p>
            <a:endParaRPr lang="en-SG"/>
          </a:p>
        </p:txBody>
      </p:sp>
      <p:sp>
        <p:nvSpPr>
          <p:cNvPr id="5" name="Freeform 5"/>
          <p:cNvSpPr/>
          <p:nvPr/>
        </p:nvSpPr>
        <p:spPr>
          <a:xfrm>
            <a:off x="12097669" y="2359888"/>
            <a:ext cx="4039619" cy="2587360"/>
          </a:xfrm>
          <a:custGeom>
            <a:avLst/>
            <a:gdLst/>
            <a:ahLst/>
            <a:cxnLst/>
            <a:rect l="l" t="t" r="r" b="b"/>
            <a:pathLst>
              <a:path w="4039619" h="2587360">
                <a:moveTo>
                  <a:pt x="0" y="0"/>
                </a:moveTo>
                <a:lnTo>
                  <a:pt x="4039619" y="0"/>
                </a:lnTo>
                <a:lnTo>
                  <a:pt x="4039619" y="2587359"/>
                </a:lnTo>
                <a:lnTo>
                  <a:pt x="0" y="2587359"/>
                </a:lnTo>
                <a:lnTo>
                  <a:pt x="0" y="0"/>
                </a:lnTo>
                <a:close/>
              </a:path>
            </a:pathLst>
          </a:custGeom>
          <a:blipFill>
            <a:blip r:embed="rId6"/>
            <a:stretch>
              <a:fillRect/>
            </a:stretch>
          </a:blipFill>
        </p:spPr>
        <p:txBody>
          <a:bodyPr/>
          <a:lstStyle/>
          <a:p>
            <a:endParaRPr lang="en-SG"/>
          </a:p>
        </p:txBody>
      </p:sp>
      <p:sp>
        <p:nvSpPr>
          <p:cNvPr id="6" name="TextBox 6"/>
          <p:cNvSpPr txBox="1"/>
          <p:nvPr/>
        </p:nvSpPr>
        <p:spPr>
          <a:xfrm>
            <a:off x="12097669" y="5036893"/>
            <a:ext cx="3607891"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Encoded Dataset</a:t>
            </a:r>
          </a:p>
        </p:txBody>
      </p:sp>
      <p:sp>
        <p:nvSpPr>
          <p:cNvPr id="7" name="TextBox 7"/>
          <p:cNvSpPr txBox="1"/>
          <p:nvPr/>
        </p:nvSpPr>
        <p:spPr>
          <a:xfrm>
            <a:off x="226792" y="2444578"/>
            <a:ext cx="13633500"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Data Preprocessing - Assign Labels </a:t>
            </a:r>
          </a:p>
        </p:txBody>
      </p:sp>
      <p:sp>
        <p:nvSpPr>
          <p:cNvPr id="8" name="TextBox 8"/>
          <p:cNvSpPr txBox="1"/>
          <p:nvPr/>
        </p:nvSpPr>
        <p:spPr>
          <a:xfrm>
            <a:off x="3787866" y="561841"/>
            <a:ext cx="13633500" cy="1108710"/>
          </a:xfrm>
          <a:prstGeom prst="rect">
            <a:avLst/>
          </a:prstGeom>
        </p:spPr>
        <p:txBody>
          <a:bodyPr lIns="0" tIns="0" rIns="0" bIns="0" rtlCol="0" anchor="t">
            <a:spAutoFit/>
          </a:bodyPr>
          <a:lstStyle/>
          <a:p>
            <a:pPr algn="l">
              <a:lnSpc>
                <a:spcPts val="4320"/>
              </a:lnSpc>
            </a:pPr>
            <a:r>
              <a:rPr lang="en-US" sz="4000" b="1">
                <a:solidFill>
                  <a:srgbClr val="000000"/>
                </a:solidFill>
                <a:latin typeface="Canva Sans Bold"/>
                <a:ea typeface="Canva Sans Bold"/>
                <a:cs typeface="Canva Sans Bold"/>
                <a:sym typeface="Canva Sans Bold"/>
              </a:rPr>
              <a:t>Predicting the best moves in Tic-Tac-Toe using Decision Tree Model</a:t>
            </a:r>
          </a:p>
        </p:txBody>
      </p:sp>
      <p:sp>
        <p:nvSpPr>
          <p:cNvPr id="9" name="TextBox 9"/>
          <p:cNvSpPr txBox="1"/>
          <p:nvPr/>
        </p:nvSpPr>
        <p:spPr>
          <a:xfrm>
            <a:off x="128053" y="3137236"/>
            <a:ext cx="8669023" cy="3959513"/>
          </a:xfrm>
          <a:prstGeom prst="rect">
            <a:avLst/>
          </a:prstGeom>
        </p:spPr>
        <p:txBody>
          <a:bodyPr lIns="0" tIns="0" rIns="0" bIns="0" rtlCol="0" anchor="t">
            <a:spAutoFit/>
          </a:bodyPr>
          <a:lstStyle/>
          <a:p>
            <a:pPr algn="l">
              <a:lnSpc>
                <a:spcPts val="3780"/>
              </a:lnSpc>
            </a:pPr>
            <a:r>
              <a:rPr lang="en-US" sz="2700" b="1">
                <a:solidFill>
                  <a:srgbClr val="000000"/>
                </a:solidFill>
                <a:latin typeface="Canva Sans Bold"/>
                <a:ea typeface="Canva Sans Bold"/>
                <a:cs typeface="Canva Sans Bold"/>
                <a:sym typeface="Canva Sans Bold"/>
              </a:rPr>
              <a:t>      i. Board Outcomes</a:t>
            </a:r>
          </a:p>
          <a:p>
            <a:pPr marL="1122688" lvl="2" indent="-374229" algn="l">
              <a:lnSpc>
                <a:spcPts val="3640"/>
              </a:lnSpc>
              <a:buFont typeface="Arial"/>
              <a:buChar char="⚬"/>
            </a:pPr>
            <a:r>
              <a:rPr lang="en-US" sz="2600">
                <a:solidFill>
                  <a:srgbClr val="000000"/>
                </a:solidFill>
                <a:latin typeface="Canva Sans"/>
                <a:ea typeface="Canva Sans"/>
                <a:cs typeface="Canva Sans"/>
                <a:sym typeface="Canva Sans"/>
              </a:rPr>
              <a:t>“positive” = DT_POSITIVE (WIN)</a:t>
            </a:r>
          </a:p>
          <a:p>
            <a:pPr marL="1122688" lvl="2" indent="-374229" algn="l">
              <a:lnSpc>
                <a:spcPts val="3640"/>
              </a:lnSpc>
              <a:buFont typeface="Arial"/>
              <a:buChar char="⚬"/>
            </a:pPr>
            <a:r>
              <a:rPr lang="en-US" sz="2600">
                <a:solidFill>
                  <a:srgbClr val="000000"/>
                </a:solidFill>
                <a:latin typeface="Canva Sans"/>
                <a:ea typeface="Canva Sans"/>
                <a:cs typeface="Canva Sans"/>
                <a:sym typeface="Canva Sans"/>
              </a:rPr>
              <a:t>“negative” = DT_NEGATIVE (LOSE/DRAW)</a:t>
            </a:r>
          </a:p>
          <a:p>
            <a:pPr algn="l">
              <a:lnSpc>
                <a:spcPts val="700"/>
              </a:lnSpc>
            </a:pPr>
            <a:endParaRPr lang="en-US" sz="2600">
              <a:solidFill>
                <a:srgbClr val="000000"/>
              </a:solidFill>
              <a:latin typeface="Canva Sans"/>
              <a:ea typeface="Canva Sans"/>
              <a:cs typeface="Canva Sans"/>
              <a:sym typeface="Canva Sans"/>
            </a:endParaRPr>
          </a:p>
          <a:p>
            <a:pPr algn="l">
              <a:lnSpc>
                <a:spcPts val="4060"/>
              </a:lnSpc>
            </a:pPr>
            <a:r>
              <a:rPr lang="en-US" sz="2900">
                <a:solidFill>
                  <a:srgbClr val="000000"/>
                </a:solidFill>
                <a:latin typeface="Canva Sans"/>
                <a:ea typeface="Canva Sans"/>
                <a:cs typeface="Canva Sans"/>
                <a:sym typeface="Canva Sans"/>
              </a:rPr>
              <a:t>     </a:t>
            </a:r>
            <a:r>
              <a:rPr lang="en-US" sz="2900" b="1">
                <a:solidFill>
                  <a:srgbClr val="000000"/>
                </a:solidFill>
                <a:latin typeface="Canva Sans Bold"/>
                <a:ea typeface="Canva Sans Bold"/>
                <a:cs typeface="Canva Sans Bold"/>
                <a:sym typeface="Canva Sans Bold"/>
              </a:rPr>
              <a:t>ii. Preprocess symbol as numerical values</a:t>
            </a:r>
          </a:p>
          <a:p>
            <a:pPr marL="1122686" lvl="2" indent="-374229" algn="l">
              <a:lnSpc>
                <a:spcPts val="3640"/>
              </a:lnSpc>
              <a:buFont typeface="Arial"/>
              <a:buChar char="⚬"/>
            </a:pPr>
            <a:r>
              <a:rPr lang="en-US" sz="2600">
                <a:solidFill>
                  <a:srgbClr val="000000"/>
                </a:solidFill>
                <a:latin typeface="Canva Sans"/>
                <a:ea typeface="Canva Sans"/>
                <a:cs typeface="Canva Sans"/>
                <a:sym typeface="Canva Sans"/>
              </a:rPr>
              <a:t>1 for an x</a:t>
            </a:r>
          </a:p>
          <a:p>
            <a:pPr marL="1122686" lvl="2" indent="-374229" algn="l">
              <a:lnSpc>
                <a:spcPts val="3640"/>
              </a:lnSpc>
              <a:buFont typeface="Arial"/>
              <a:buChar char="⚬"/>
            </a:pPr>
            <a:r>
              <a:rPr lang="en-US" sz="2600">
                <a:solidFill>
                  <a:srgbClr val="000000"/>
                </a:solidFill>
                <a:latin typeface="Canva Sans"/>
                <a:ea typeface="Canva Sans"/>
                <a:cs typeface="Canva Sans"/>
                <a:sym typeface="Canva Sans"/>
              </a:rPr>
              <a:t>2 for an o</a:t>
            </a:r>
          </a:p>
          <a:p>
            <a:pPr marL="1122686" lvl="2" indent="-374229" algn="l">
              <a:lnSpc>
                <a:spcPts val="3640"/>
              </a:lnSpc>
              <a:buFont typeface="Arial"/>
              <a:buChar char="⚬"/>
            </a:pPr>
            <a:r>
              <a:rPr lang="en-US" sz="2600">
                <a:solidFill>
                  <a:srgbClr val="000000"/>
                </a:solidFill>
                <a:latin typeface="Canva Sans"/>
                <a:ea typeface="Canva Sans"/>
                <a:cs typeface="Canva Sans"/>
                <a:sym typeface="Canva Sans"/>
              </a:rPr>
              <a:t>0 for a blank </a:t>
            </a:r>
          </a:p>
          <a:p>
            <a:pPr algn="l">
              <a:lnSpc>
                <a:spcPts val="4759"/>
              </a:lnSpc>
            </a:pPr>
            <a:endParaRPr lang="en-US" sz="2600">
              <a:solidFill>
                <a:srgbClr val="000000"/>
              </a:solidFill>
              <a:latin typeface="Canva Sans"/>
              <a:ea typeface="Canva Sans"/>
              <a:cs typeface="Canva Sans"/>
              <a:sym typeface="Canva Sans"/>
            </a:endParaRPr>
          </a:p>
        </p:txBody>
      </p:sp>
      <p:sp>
        <p:nvSpPr>
          <p:cNvPr id="10" name="TextBox 10"/>
          <p:cNvSpPr txBox="1"/>
          <p:nvPr/>
        </p:nvSpPr>
        <p:spPr>
          <a:xfrm>
            <a:off x="12032186" y="1664074"/>
            <a:ext cx="3392835"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Orginal Dataset</a:t>
            </a:r>
            <a:r>
              <a:rPr lang="en-US" sz="3399">
                <a:solidFill>
                  <a:srgbClr val="000000"/>
                </a:solidFill>
                <a:latin typeface="Canva Sans"/>
                <a:ea typeface="Canva Sans"/>
                <a:cs typeface="Canva Sans"/>
                <a:sym typeface="Canva Sans"/>
              </a:rPr>
              <a:t> </a:t>
            </a:r>
          </a:p>
        </p:txBody>
      </p:sp>
      <p:sp>
        <p:nvSpPr>
          <p:cNvPr id="13" name="TextBox 13"/>
          <p:cNvSpPr txBox="1"/>
          <p:nvPr/>
        </p:nvSpPr>
        <p:spPr>
          <a:xfrm>
            <a:off x="565736" y="6615049"/>
            <a:ext cx="10662996" cy="406146"/>
          </a:xfrm>
          <a:prstGeom prst="rect">
            <a:avLst/>
          </a:prstGeom>
        </p:spPr>
        <p:txBody>
          <a:bodyPr lIns="0" tIns="0" rIns="0" bIns="0" rtlCol="0" anchor="t">
            <a:spAutoFit/>
          </a:bodyPr>
          <a:lstStyle/>
          <a:p>
            <a:pPr algn="l">
              <a:lnSpc>
                <a:spcPts val="3132"/>
              </a:lnSpc>
              <a:spcBef>
                <a:spcPct val="0"/>
              </a:spcBef>
            </a:pPr>
            <a:r>
              <a:rPr lang="en-US" sz="2900" b="1">
                <a:solidFill>
                  <a:srgbClr val="000000"/>
                </a:solidFill>
                <a:latin typeface="Canva Sans Bold"/>
                <a:ea typeface="Canva Sans Bold"/>
                <a:cs typeface="Canva Sans Bold"/>
                <a:sym typeface="Canva Sans Bold"/>
              </a:rPr>
              <a:t>iii. Data processed into an array of DataRow structures</a:t>
            </a:r>
          </a:p>
        </p:txBody>
      </p:sp>
      <p:sp>
        <p:nvSpPr>
          <p:cNvPr id="14" name="TextBox 14"/>
          <p:cNvSpPr txBox="1"/>
          <p:nvPr/>
        </p:nvSpPr>
        <p:spPr>
          <a:xfrm>
            <a:off x="565736" y="7490688"/>
            <a:ext cx="10957339" cy="2370201"/>
          </a:xfrm>
          <a:prstGeom prst="rect">
            <a:avLst/>
          </a:prstGeom>
        </p:spPr>
        <p:txBody>
          <a:bodyPr lIns="0" tIns="0" rIns="0" bIns="0" rtlCol="0" anchor="t">
            <a:spAutoFit/>
          </a:bodyPr>
          <a:lstStyle/>
          <a:p>
            <a:pPr algn="l">
              <a:lnSpc>
                <a:spcPts val="3132"/>
              </a:lnSpc>
              <a:spcBef>
                <a:spcPct val="0"/>
              </a:spcBef>
            </a:pPr>
            <a:r>
              <a:rPr lang="en-US" sz="2900">
                <a:solidFill>
                  <a:srgbClr val="000000"/>
                </a:solidFill>
                <a:latin typeface="Gagalin"/>
                <a:ea typeface="Gagalin"/>
                <a:cs typeface="Gagalin"/>
                <a:sym typeface="Gagalin"/>
              </a:rPr>
              <a:t>iv. The conversion ensures</a:t>
            </a:r>
          </a:p>
          <a:p>
            <a:pPr marL="626117" lvl="1" indent="-313059" algn="l">
              <a:lnSpc>
                <a:spcPts val="4002"/>
              </a:lnSpc>
              <a:buFont typeface="Arial"/>
              <a:buChar char="•"/>
            </a:pPr>
            <a:r>
              <a:rPr lang="en-US" sz="2900">
                <a:solidFill>
                  <a:srgbClr val="000000"/>
                </a:solidFill>
                <a:latin typeface="Gagalin"/>
                <a:ea typeface="Gagalin"/>
                <a:cs typeface="Gagalin"/>
                <a:sym typeface="Gagalin"/>
              </a:rPr>
              <a:t>Memory efficiency </a:t>
            </a:r>
          </a:p>
          <a:p>
            <a:pPr marL="626117" lvl="1" indent="-313059" algn="l">
              <a:lnSpc>
                <a:spcPts val="4002"/>
              </a:lnSpc>
              <a:buFont typeface="Arial"/>
              <a:buChar char="•"/>
            </a:pPr>
            <a:r>
              <a:rPr lang="en-US" sz="2900">
                <a:solidFill>
                  <a:srgbClr val="000000"/>
                </a:solidFill>
                <a:latin typeface="Gagalin"/>
                <a:ea typeface="Gagalin"/>
                <a:cs typeface="Gagalin"/>
                <a:sym typeface="Gagalin"/>
              </a:rPr>
              <a:t>Faster training speed in numerical operations than  string operations</a:t>
            </a:r>
          </a:p>
          <a:p>
            <a:pPr marL="626117" lvl="1" indent="-313059" algn="l">
              <a:lnSpc>
                <a:spcPts val="4002"/>
              </a:lnSpc>
              <a:buFont typeface="Arial"/>
              <a:buChar char="•"/>
            </a:pPr>
            <a:r>
              <a:rPr lang="en-US" sz="2900">
                <a:solidFill>
                  <a:srgbClr val="000000"/>
                </a:solidFill>
                <a:latin typeface="Gagalin"/>
                <a:ea typeface="Gagalin"/>
                <a:cs typeface="Gagalin"/>
                <a:sym typeface="Gagalin"/>
              </a:rPr>
              <a:t>Better performance during model training &amp; evaluation</a:t>
            </a: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4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2145521" y="5252276"/>
            <a:ext cx="6135558" cy="2598905"/>
          </a:xfrm>
          <a:custGeom>
            <a:avLst/>
            <a:gdLst/>
            <a:ahLst/>
            <a:cxnLst/>
            <a:rect l="l" t="t" r="r" b="b"/>
            <a:pathLst>
              <a:path w="6135558" h="2598905">
                <a:moveTo>
                  <a:pt x="0" y="0"/>
                </a:moveTo>
                <a:lnTo>
                  <a:pt x="6135558" y="0"/>
                </a:lnTo>
                <a:lnTo>
                  <a:pt x="6135558" y="2598905"/>
                </a:lnTo>
                <a:lnTo>
                  <a:pt x="0" y="2598905"/>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362008" y="5133975"/>
            <a:ext cx="11783513" cy="4933950"/>
          </a:xfrm>
          <a:prstGeom prst="rect">
            <a:avLst/>
          </a:prstGeom>
        </p:spPr>
        <p:txBody>
          <a:bodyPr lIns="0" tIns="0" rIns="0" bIns="0" rtlCol="0" anchor="t">
            <a:spAutoFit/>
          </a:bodyPr>
          <a:lstStyle/>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The dataset has 630 positive outcomes &gt; 330 negative outcome</a:t>
            </a:r>
          </a:p>
          <a:p>
            <a:pPr algn="l">
              <a:lnSpc>
                <a:spcPts val="3240"/>
              </a:lnSpc>
            </a:pPr>
            <a:endParaRPr lang="en-US" sz="2700">
              <a:solidFill>
                <a:srgbClr val="000000"/>
              </a:solidFill>
              <a:latin typeface="Canva Sans"/>
              <a:ea typeface="Canva Sans"/>
              <a:cs typeface="Canva Sans"/>
              <a:sym typeface="Canva Sans"/>
            </a:endParaRP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Performed a Fisher-Yates shuffle in order to randomize the dataset in an unbiased manner</a:t>
            </a:r>
          </a:p>
          <a:p>
            <a:pPr algn="l">
              <a:lnSpc>
                <a:spcPts val="3240"/>
              </a:lnSpc>
            </a:pPr>
            <a:endParaRPr lang="en-US" sz="2700">
              <a:solidFill>
                <a:srgbClr val="000000"/>
              </a:solidFill>
              <a:latin typeface="Canva Sans"/>
              <a:ea typeface="Canva Sans"/>
              <a:cs typeface="Canva Sans"/>
              <a:sym typeface="Canva Sans"/>
            </a:endParaRP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One of the efficient ways to generate a random permutation of the dataset is by using the Fisher and Yates algorithm so as to make sure that this model is not biased based on the ordering of data</a:t>
            </a:r>
          </a:p>
          <a:p>
            <a:pPr algn="l">
              <a:lnSpc>
                <a:spcPts val="3240"/>
              </a:lnSpc>
              <a:spcBef>
                <a:spcPct val="0"/>
              </a:spcBef>
            </a:pPr>
            <a:endParaRPr lang="en-US" sz="2700">
              <a:solidFill>
                <a:srgbClr val="000000"/>
              </a:solidFill>
              <a:latin typeface="Canva Sans"/>
              <a:ea typeface="Canva Sans"/>
              <a:cs typeface="Canva Sans"/>
              <a:sym typeface="Canva Sans"/>
            </a:endParaRPr>
          </a:p>
          <a:p>
            <a:pPr marL="582932" lvl="1" indent="-291466" algn="l">
              <a:lnSpc>
                <a:spcPts val="3240"/>
              </a:lnSpc>
              <a:spcBef>
                <a:spcPct val="0"/>
              </a:spcBef>
              <a:buFont typeface="Arial"/>
              <a:buChar char="•"/>
            </a:pPr>
            <a:r>
              <a:rPr lang="en-US" sz="2700">
                <a:solidFill>
                  <a:srgbClr val="000000"/>
                </a:solidFill>
                <a:latin typeface="Canva Sans"/>
                <a:ea typeface="Canva Sans"/>
                <a:cs typeface="Canva Sans"/>
                <a:sym typeface="Canva Sans"/>
              </a:rPr>
              <a:t>This random shuffling stops over-fitting-the data becomes well distributed preventing the model from memorizing sequences</a:t>
            </a:r>
          </a:p>
          <a:p>
            <a:pPr algn="l">
              <a:lnSpc>
                <a:spcPts val="3360"/>
              </a:lnSpc>
              <a:spcBef>
                <a:spcPct val="0"/>
              </a:spcBef>
            </a:pPr>
            <a:endParaRPr lang="en-US" sz="2700">
              <a:solidFill>
                <a:srgbClr val="000000"/>
              </a:solidFill>
              <a:latin typeface="Canva Sans"/>
              <a:ea typeface="Canva Sans"/>
              <a:cs typeface="Canva Sans"/>
              <a:sym typeface="Canva Sans"/>
            </a:endParaRPr>
          </a:p>
        </p:txBody>
      </p:sp>
      <p:sp>
        <p:nvSpPr>
          <p:cNvPr id="6" name="Freeform 6"/>
          <p:cNvSpPr/>
          <p:nvPr/>
        </p:nvSpPr>
        <p:spPr>
          <a:xfrm>
            <a:off x="603135" y="3522224"/>
            <a:ext cx="11301259" cy="776962"/>
          </a:xfrm>
          <a:custGeom>
            <a:avLst/>
            <a:gdLst/>
            <a:ahLst/>
            <a:cxnLst/>
            <a:rect l="l" t="t" r="r" b="b"/>
            <a:pathLst>
              <a:path w="11301259" h="776962">
                <a:moveTo>
                  <a:pt x="0" y="0"/>
                </a:moveTo>
                <a:lnTo>
                  <a:pt x="11301259" y="0"/>
                </a:lnTo>
                <a:lnTo>
                  <a:pt x="11301259" y="776962"/>
                </a:lnTo>
                <a:lnTo>
                  <a:pt x="0" y="776962"/>
                </a:lnTo>
                <a:lnTo>
                  <a:pt x="0" y="0"/>
                </a:lnTo>
                <a:close/>
              </a:path>
            </a:pathLst>
          </a:custGeom>
          <a:blipFill>
            <a:blip r:embed="rId6"/>
            <a:stretch>
              <a:fillRect/>
            </a:stretch>
          </a:blipFill>
        </p:spPr>
        <p:txBody>
          <a:bodyPr/>
          <a:lstStyle/>
          <a:p>
            <a:endParaRPr lang="en-SG"/>
          </a:p>
        </p:txBody>
      </p:sp>
      <p:sp>
        <p:nvSpPr>
          <p:cNvPr id="7" name="TextBox 7"/>
          <p:cNvSpPr txBox="1"/>
          <p:nvPr/>
        </p:nvSpPr>
        <p:spPr>
          <a:xfrm>
            <a:off x="533794" y="2327851"/>
            <a:ext cx="3007370"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Data Splitting </a:t>
            </a:r>
          </a:p>
        </p:txBody>
      </p:sp>
      <p:sp>
        <p:nvSpPr>
          <p:cNvPr id="8" name="TextBox 8"/>
          <p:cNvSpPr txBox="1"/>
          <p:nvPr/>
        </p:nvSpPr>
        <p:spPr>
          <a:xfrm>
            <a:off x="3863285"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11" name="TextBox 11"/>
          <p:cNvSpPr txBox="1"/>
          <p:nvPr/>
        </p:nvSpPr>
        <p:spPr>
          <a:xfrm>
            <a:off x="362008" y="2989750"/>
            <a:ext cx="11075343" cy="419100"/>
          </a:xfrm>
          <a:prstGeom prst="rect">
            <a:avLst/>
          </a:prstGeom>
        </p:spPr>
        <p:txBody>
          <a:bodyPr lIns="0" tIns="0" rIns="0" bIns="0" rtlCol="0" anchor="t">
            <a:spAutoFit/>
          </a:bodyPr>
          <a:lstStyle/>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Split data into 80:20 for the ratio of the training set and test set</a:t>
            </a:r>
          </a:p>
        </p:txBody>
      </p:sp>
      <p:sp>
        <p:nvSpPr>
          <p:cNvPr id="12" name="TextBox 12"/>
          <p:cNvSpPr txBox="1"/>
          <p:nvPr/>
        </p:nvSpPr>
        <p:spPr>
          <a:xfrm>
            <a:off x="0" y="4397810"/>
            <a:ext cx="4586920"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Shuffle Dataset</a:t>
            </a: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4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0" y="3085196"/>
            <a:ext cx="8986765" cy="6908445"/>
          </a:xfrm>
          <a:prstGeom prst="rect">
            <a:avLst/>
          </a:prstGeom>
        </p:spPr>
        <p:txBody>
          <a:bodyPr lIns="0" tIns="0" rIns="0" bIns="0" rtlCol="0" anchor="t">
            <a:spAutoFit/>
          </a:bodyPr>
          <a:lstStyle/>
          <a:p>
            <a:pPr marL="583949" lvl="1" indent="-291974" algn="l">
              <a:lnSpc>
                <a:spcPts val="4273"/>
              </a:lnSpc>
              <a:buFont typeface="Arial"/>
              <a:buChar char="•"/>
            </a:pPr>
            <a:r>
              <a:rPr lang="en-US" sz="2704">
                <a:solidFill>
                  <a:srgbClr val="000000"/>
                </a:solidFill>
                <a:latin typeface="Canva Sans"/>
                <a:ea typeface="Canva Sans"/>
                <a:cs typeface="Canva Sans"/>
                <a:sym typeface="Canva Sans"/>
              </a:rPr>
              <a:t>Dataset is divided into two subsets (left &amp; right) using the </a:t>
            </a:r>
            <a:r>
              <a:rPr lang="en-US" sz="2704" b="1">
                <a:solidFill>
                  <a:srgbClr val="5E17EB"/>
                </a:solidFill>
                <a:latin typeface="Canva Sans Bold"/>
                <a:ea typeface="Canva Sans Bold"/>
                <a:cs typeface="Canva Sans Bold"/>
                <a:sym typeface="Canva Sans Bold"/>
              </a:rPr>
              <a:t>decision_tree_split_data</a:t>
            </a:r>
            <a:r>
              <a:rPr lang="en-US" sz="2704">
                <a:solidFill>
                  <a:srgbClr val="5E17EB"/>
                </a:solidFill>
                <a:latin typeface="Canva Sans"/>
                <a:ea typeface="Canva Sans"/>
                <a:cs typeface="Canva Sans"/>
                <a:sym typeface="Canva Sans"/>
              </a:rPr>
              <a:t> </a:t>
            </a:r>
            <a:r>
              <a:rPr lang="en-US" sz="2704">
                <a:solidFill>
                  <a:srgbClr val="000000"/>
                </a:solidFill>
                <a:latin typeface="Canva Sans"/>
                <a:ea typeface="Canva Sans"/>
                <a:cs typeface="Canva Sans"/>
                <a:sym typeface="Canva Sans"/>
              </a:rPr>
              <a:t>function based on the selected feature &amp; threshold</a:t>
            </a:r>
          </a:p>
          <a:p>
            <a:pPr marL="1167897" lvl="2" indent="-389299" algn="l">
              <a:lnSpc>
                <a:spcPts val="4273"/>
              </a:lnSpc>
              <a:buFont typeface="Arial"/>
              <a:buChar char="⚬"/>
            </a:pPr>
            <a:r>
              <a:rPr lang="en-US" sz="2704">
                <a:solidFill>
                  <a:srgbClr val="000000"/>
                </a:solidFill>
                <a:latin typeface="Canva Sans"/>
                <a:ea typeface="Canva Sans"/>
                <a:cs typeface="Canva Sans"/>
                <a:sym typeface="Canva Sans"/>
              </a:rPr>
              <a:t>Left Subset: Samples where feature ≤ threshold</a:t>
            </a:r>
          </a:p>
          <a:p>
            <a:pPr marL="1751846" lvl="3" indent="-437961" algn="l">
              <a:lnSpc>
                <a:spcPts val="4273"/>
              </a:lnSpc>
              <a:buFont typeface="Arial"/>
              <a:buChar char="￭"/>
            </a:pPr>
            <a:r>
              <a:rPr lang="en-US" sz="2704">
                <a:solidFill>
                  <a:srgbClr val="000000"/>
                </a:solidFill>
                <a:latin typeface="Canva Sans"/>
                <a:ea typeface="Canva Sans"/>
                <a:cs typeface="Canva Sans"/>
                <a:sym typeface="Canva Sans"/>
              </a:rPr>
              <a:t>For example, board states where the center cell is empty or has 'X'</a:t>
            </a:r>
          </a:p>
          <a:p>
            <a:pPr marL="1167897" lvl="2" indent="-389299" algn="l">
              <a:lnSpc>
                <a:spcPts val="4273"/>
              </a:lnSpc>
              <a:buFont typeface="Arial"/>
              <a:buChar char="⚬"/>
            </a:pPr>
            <a:r>
              <a:rPr lang="en-US" sz="2704">
                <a:solidFill>
                  <a:srgbClr val="000000"/>
                </a:solidFill>
                <a:latin typeface="Canva Sans"/>
                <a:ea typeface="Canva Sans"/>
                <a:cs typeface="Canva Sans"/>
                <a:sym typeface="Canva Sans"/>
              </a:rPr>
              <a:t>Right Subset: Samples where feature &gt; threshold</a:t>
            </a:r>
          </a:p>
          <a:p>
            <a:pPr marL="1751846" lvl="3" indent="-437961" algn="l">
              <a:lnSpc>
                <a:spcPts val="4273"/>
              </a:lnSpc>
              <a:buFont typeface="Arial"/>
              <a:buChar char="￭"/>
            </a:pPr>
            <a:r>
              <a:rPr lang="en-US" sz="2704">
                <a:solidFill>
                  <a:srgbClr val="000000"/>
                </a:solidFill>
                <a:latin typeface="Canva Sans"/>
                <a:ea typeface="Canva Sans"/>
                <a:cs typeface="Canva Sans"/>
                <a:sym typeface="Canva Sans"/>
              </a:rPr>
              <a:t>For example, board states where the center cell has 'O'</a:t>
            </a:r>
          </a:p>
          <a:p>
            <a:pPr marL="583949" lvl="1" indent="-291974" algn="l">
              <a:lnSpc>
                <a:spcPts val="4273"/>
              </a:lnSpc>
              <a:buFont typeface="Arial"/>
              <a:buChar char="•"/>
            </a:pPr>
            <a:r>
              <a:rPr lang="en-US" sz="2704">
                <a:solidFill>
                  <a:srgbClr val="000000"/>
                </a:solidFill>
                <a:latin typeface="Canva Sans"/>
                <a:ea typeface="Canva Sans"/>
                <a:cs typeface="Canva Sans"/>
                <a:sym typeface="Canva Sans"/>
              </a:rPr>
              <a:t>Calculate Gini Impurity for the splitting of both left and right branches </a:t>
            </a:r>
          </a:p>
        </p:txBody>
      </p:sp>
      <p:sp>
        <p:nvSpPr>
          <p:cNvPr id="5" name="TextBox 5"/>
          <p:cNvSpPr txBox="1"/>
          <p:nvPr/>
        </p:nvSpPr>
        <p:spPr>
          <a:xfrm>
            <a:off x="3863285"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264861" y="2530867"/>
            <a:ext cx="7479804"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Decision Tree Construction and Training</a:t>
            </a:r>
          </a:p>
        </p:txBody>
      </p:sp>
      <p:sp>
        <p:nvSpPr>
          <p:cNvPr id="9" name="TextBox 9"/>
          <p:cNvSpPr txBox="1"/>
          <p:nvPr/>
        </p:nvSpPr>
        <p:spPr>
          <a:xfrm>
            <a:off x="9375009" y="2030741"/>
            <a:ext cx="8912991" cy="7429500"/>
          </a:xfrm>
          <a:prstGeom prst="rect">
            <a:avLst/>
          </a:prstGeom>
        </p:spPr>
        <p:txBody>
          <a:bodyPr lIns="0" tIns="0" rIns="0" bIns="0" rtlCol="0" anchor="t">
            <a:spAutoFit/>
          </a:bodyPr>
          <a:lstStyle/>
          <a:p>
            <a:pPr algn="l">
              <a:lnSpc>
                <a:spcPts val="3600"/>
              </a:lnSpc>
            </a:pPr>
            <a:endParaRPr/>
          </a:p>
          <a:p>
            <a:pPr algn="l">
              <a:lnSpc>
                <a:spcPts val="3600"/>
              </a:lnSpc>
            </a:pPr>
            <a:r>
              <a:rPr lang="en-US" sz="3000" b="1">
                <a:solidFill>
                  <a:srgbClr val="000000"/>
                </a:solidFill>
                <a:latin typeface="Canva Sans Bold"/>
                <a:ea typeface="Canva Sans Bold"/>
                <a:cs typeface="Canva Sans Bold"/>
                <a:sym typeface="Canva Sans Bold"/>
              </a:rPr>
              <a:t>Feature (feature_index)</a:t>
            </a:r>
          </a:p>
          <a:p>
            <a:pPr marL="582932" lvl="1" indent="-291466" algn="l">
              <a:lnSpc>
                <a:spcPts val="3780"/>
              </a:lnSpc>
              <a:buFont typeface="Arial"/>
              <a:buChar char="•"/>
            </a:pPr>
            <a:r>
              <a:rPr lang="en-US" sz="2700">
                <a:solidFill>
                  <a:srgbClr val="000000"/>
                </a:solidFill>
                <a:latin typeface="Canva Sans"/>
                <a:ea typeface="Canva Sans"/>
                <a:cs typeface="Canva Sans"/>
                <a:sym typeface="Canva Sans"/>
              </a:rPr>
              <a:t>Each feature represents the state of a board position (one of the 9 cells in the 3x3 grid).</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For example:</a:t>
            </a:r>
          </a:p>
          <a:p>
            <a:pPr marL="1748795" lvl="3" indent="-437199" algn="l">
              <a:lnSpc>
                <a:spcPts val="3780"/>
              </a:lnSpc>
              <a:buFont typeface="Arial"/>
              <a:buChar char="￭"/>
            </a:pPr>
            <a:r>
              <a:rPr lang="en-US" sz="2700">
                <a:solidFill>
                  <a:srgbClr val="000000"/>
                </a:solidFill>
                <a:latin typeface="Canva Sans"/>
                <a:ea typeface="Canva Sans"/>
                <a:cs typeface="Canva Sans"/>
                <a:sym typeface="Canva Sans"/>
              </a:rPr>
              <a:t>feature_index = 1: The top-left cell</a:t>
            </a:r>
          </a:p>
          <a:p>
            <a:pPr marL="1748795" lvl="3" indent="-437199" algn="l">
              <a:lnSpc>
                <a:spcPts val="3780"/>
              </a:lnSpc>
              <a:buFont typeface="Arial"/>
              <a:buChar char="￭"/>
            </a:pPr>
            <a:r>
              <a:rPr lang="en-US" sz="2700">
                <a:solidFill>
                  <a:srgbClr val="000000"/>
                </a:solidFill>
                <a:latin typeface="Canva Sans"/>
                <a:ea typeface="Canva Sans"/>
                <a:cs typeface="Canva Sans"/>
                <a:sym typeface="Canva Sans"/>
              </a:rPr>
              <a:t>feature_index = 5: The center cell</a:t>
            </a:r>
          </a:p>
          <a:p>
            <a:pPr marL="1748795" lvl="3" indent="-437199" algn="l">
              <a:lnSpc>
                <a:spcPts val="3780"/>
              </a:lnSpc>
              <a:buFont typeface="Arial"/>
              <a:buChar char="￭"/>
            </a:pPr>
            <a:r>
              <a:rPr lang="en-US" sz="2700">
                <a:solidFill>
                  <a:srgbClr val="000000"/>
                </a:solidFill>
                <a:latin typeface="Canva Sans"/>
                <a:ea typeface="Canva Sans"/>
                <a:cs typeface="Canva Sans"/>
                <a:sym typeface="Canva Sans"/>
              </a:rPr>
              <a:t>feature_index = 9: The bottom-right cell</a:t>
            </a:r>
          </a:p>
          <a:p>
            <a:pPr algn="l">
              <a:lnSpc>
                <a:spcPts val="3240"/>
              </a:lnSpc>
            </a:pPr>
            <a:endParaRPr lang="en-US" sz="2700">
              <a:solidFill>
                <a:srgbClr val="000000"/>
              </a:solidFill>
              <a:latin typeface="Canva Sans"/>
              <a:ea typeface="Canva Sans"/>
              <a:cs typeface="Canva Sans"/>
              <a:sym typeface="Canva Sans"/>
            </a:endParaRPr>
          </a:p>
          <a:p>
            <a:pPr algn="l">
              <a:lnSpc>
                <a:spcPts val="3600"/>
              </a:lnSpc>
            </a:pPr>
            <a:r>
              <a:rPr lang="en-US" sz="3000" b="1">
                <a:solidFill>
                  <a:srgbClr val="000000"/>
                </a:solidFill>
                <a:latin typeface="Canva Sans Bold"/>
                <a:ea typeface="Canva Sans Bold"/>
                <a:cs typeface="Canva Sans Bold"/>
                <a:sym typeface="Canva Sans Bold"/>
              </a:rPr>
              <a:t>Threshold (threshold)</a:t>
            </a:r>
          </a:p>
          <a:p>
            <a:pPr marL="582932" lvl="1" indent="-291466" algn="l">
              <a:lnSpc>
                <a:spcPts val="3780"/>
              </a:lnSpc>
              <a:buFont typeface="Arial"/>
              <a:buChar char="•"/>
            </a:pPr>
            <a:r>
              <a:rPr lang="en-US" sz="2700">
                <a:solidFill>
                  <a:srgbClr val="000000"/>
                </a:solidFill>
                <a:latin typeface="Canva Sans"/>
                <a:ea typeface="Canva Sans"/>
                <a:cs typeface="Canva Sans"/>
                <a:sym typeface="Canva Sans"/>
              </a:rPr>
              <a:t>Defines the rule/evaluation for splitting the dataset based on the selected feature.</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threshold = 0: Empty cell</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threshold = 1: Cell occupied by 'X'</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threshold = 2: Cell occupied by 'O'</a:t>
            </a:r>
          </a:p>
          <a:p>
            <a:pPr algn="l">
              <a:lnSpc>
                <a:spcPts val="3240"/>
              </a:lnSpc>
            </a:pPr>
            <a:endParaRPr lang="en-US" sz="2700">
              <a:solidFill>
                <a:srgbClr val="000000"/>
              </a:solidFill>
              <a:latin typeface="Canva Sans"/>
              <a:ea typeface="Canva Sans"/>
              <a:cs typeface="Canva Sans"/>
              <a:sym typeface="Canva San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3" name="TextBox 3"/>
          <p:cNvSpPr txBox="1"/>
          <p:nvPr/>
        </p:nvSpPr>
        <p:spPr>
          <a:xfrm>
            <a:off x="520050" y="2684052"/>
            <a:ext cx="17028750" cy="6366510"/>
          </a:xfrm>
          <a:prstGeom prst="rect">
            <a:avLst/>
          </a:prstGeom>
        </p:spPr>
        <p:txBody>
          <a:bodyPr lIns="0" tIns="0" rIns="0" bIns="0" rtlCol="0" anchor="t">
            <a:spAutoFit/>
          </a:bodyPr>
          <a:lstStyle/>
          <a:p>
            <a:pPr marL="834387" lvl="1" indent="-417193" algn="l">
              <a:lnSpc>
                <a:spcPts val="4139"/>
              </a:lnSpc>
              <a:buFont typeface="Arial"/>
              <a:buChar char="•"/>
            </a:pPr>
            <a:r>
              <a:rPr lang="en-US" sz="3599">
                <a:solidFill>
                  <a:srgbClr val="003865"/>
                </a:solidFill>
                <a:latin typeface="Arial"/>
                <a:ea typeface="Arial"/>
                <a:cs typeface="Arial"/>
                <a:sym typeface="Arial"/>
              </a:rPr>
              <a:t>User-Friendly GUI: Lightweight, visually engaging interface displaying symbols, turns, and winner announcements.</a:t>
            </a:r>
          </a:p>
          <a:p>
            <a:pPr marL="834387" lvl="1" indent="-417193" algn="l">
              <a:lnSpc>
                <a:spcPts val="4139"/>
              </a:lnSpc>
              <a:buFont typeface="Arial"/>
              <a:buChar char="•"/>
            </a:pPr>
            <a:r>
              <a:rPr lang="en-US" sz="3599">
                <a:solidFill>
                  <a:srgbClr val="003865"/>
                </a:solidFill>
                <a:latin typeface="Arial"/>
                <a:ea typeface="Arial"/>
                <a:cs typeface="Arial"/>
                <a:sym typeface="Arial"/>
              </a:rPr>
              <a:t>Two-Player Mode: Players alternate turns on a 3x3 grid </a:t>
            </a:r>
          </a:p>
          <a:p>
            <a:pPr marL="834387" lvl="1" indent="-417193" algn="l">
              <a:lnSpc>
                <a:spcPts val="4139"/>
              </a:lnSpc>
              <a:buFont typeface="Arial"/>
              <a:buChar char="•"/>
            </a:pPr>
            <a:r>
              <a:rPr lang="en-US" sz="3599">
                <a:solidFill>
                  <a:srgbClr val="003865"/>
                </a:solidFill>
                <a:latin typeface="Arial"/>
                <a:ea typeface="Arial"/>
                <a:cs typeface="Arial"/>
                <a:sym typeface="Arial"/>
              </a:rPr>
              <a:t>AI-Driven One-Player Mode:</a:t>
            </a:r>
          </a:p>
          <a:p>
            <a:pPr marL="1657343" lvl="2" indent="-552448" algn="l">
              <a:lnSpc>
                <a:spcPts val="4139"/>
              </a:lnSpc>
              <a:buFont typeface="Arial"/>
              <a:buChar char="⚬"/>
            </a:pPr>
            <a:r>
              <a:rPr lang="en-US" sz="3599">
                <a:solidFill>
                  <a:srgbClr val="003865"/>
                </a:solidFill>
                <a:latin typeface="Arial"/>
                <a:ea typeface="Arial"/>
                <a:cs typeface="Arial"/>
                <a:sym typeface="Arial"/>
              </a:rPr>
              <a:t>Adjustable Difficulty</a:t>
            </a:r>
          </a:p>
          <a:p>
            <a:pPr marL="1657343" lvl="2" indent="-552448" algn="l">
              <a:lnSpc>
                <a:spcPts val="4139"/>
              </a:lnSpc>
              <a:buFont typeface="Arial"/>
              <a:buChar char="⚬"/>
            </a:pPr>
            <a:r>
              <a:rPr lang="en-US" sz="3599">
                <a:solidFill>
                  <a:srgbClr val="003865"/>
                </a:solidFill>
                <a:latin typeface="Arial"/>
                <a:ea typeface="Arial"/>
                <a:cs typeface="Arial"/>
                <a:sym typeface="Arial"/>
              </a:rPr>
              <a:t>Minimax Algorithm</a:t>
            </a:r>
          </a:p>
          <a:p>
            <a:pPr marL="1657343" lvl="2" indent="-552448" algn="l">
              <a:lnSpc>
                <a:spcPts val="4139"/>
              </a:lnSpc>
              <a:buFont typeface="Arial"/>
              <a:buChar char="⚬"/>
            </a:pPr>
            <a:r>
              <a:rPr lang="en-US" sz="3599">
                <a:solidFill>
                  <a:srgbClr val="003865"/>
                </a:solidFill>
                <a:latin typeface="Arial"/>
                <a:ea typeface="Arial"/>
                <a:cs typeface="Arial"/>
                <a:sym typeface="Arial"/>
              </a:rPr>
              <a:t>Naive Bayes </a:t>
            </a:r>
          </a:p>
          <a:p>
            <a:pPr marL="1657343" lvl="2" indent="-552448" algn="l">
              <a:lnSpc>
                <a:spcPts val="4139"/>
              </a:lnSpc>
              <a:buFont typeface="Arial"/>
              <a:buChar char="⚬"/>
            </a:pPr>
            <a:r>
              <a:rPr lang="en-US" sz="3599">
                <a:solidFill>
                  <a:srgbClr val="003865"/>
                </a:solidFill>
                <a:latin typeface="Arial"/>
                <a:ea typeface="Arial"/>
                <a:cs typeface="Arial"/>
                <a:sym typeface="Arial"/>
              </a:rPr>
              <a:t>Decision Tree</a:t>
            </a:r>
          </a:p>
          <a:p>
            <a:pPr marL="1657343" lvl="2" indent="-552448" algn="l">
              <a:lnSpc>
                <a:spcPts val="4139"/>
              </a:lnSpc>
              <a:buFont typeface="Arial"/>
              <a:buChar char="⚬"/>
            </a:pPr>
            <a:r>
              <a:rPr lang="en-US" sz="3599">
                <a:solidFill>
                  <a:srgbClr val="003865"/>
                </a:solidFill>
                <a:latin typeface="Arial"/>
                <a:ea typeface="Arial"/>
                <a:cs typeface="Arial"/>
                <a:sym typeface="Arial"/>
              </a:rPr>
              <a:t>Dataset</a:t>
            </a:r>
          </a:p>
          <a:p>
            <a:pPr marL="834387" lvl="1" indent="-417193" algn="l">
              <a:lnSpc>
                <a:spcPts val="4139"/>
              </a:lnSpc>
              <a:buFont typeface="Arial"/>
              <a:buChar char="•"/>
            </a:pPr>
            <a:r>
              <a:rPr lang="en-US" sz="3599">
                <a:solidFill>
                  <a:srgbClr val="003865"/>
                </a:solidFill>
                <a:latin typeface="Arial"/>
                <a:ea typeface="Arial"/>
                <a:cs typeface="Arial"/>
                <a:sym typeface="Arial"/>
              </a:rPr>
              <a:t>Hint Feature</a:t>
            </a:r>
          </a:p>
          <a:p>
            <a:pPr marL="834387" lvl="1" indent="-417193" algn="l">
              <a:lnSpc>
                <a:spcPts val="4139"/>
              </a:lnSpc>
              <a:buFont typeface="Arial"/>
              <a:buChar char="•"/>
            </a:pPr>
            <a:r>
              <a:rPr lang="en-US" sz="3599">
                <a:solidFill>
                  <a:srgbClr val="003865"/>
                </a:solidFill>
                <a:latin typeface="Arial"/>
                <a:ea typeface="Arial"/>
                <a:cs typeface="Arial"/>
                <a:sym typeface="Arial"/>
              </a:rPr>
              <a:t>Score Tracking</a:t>
            </a:r>
          </a:p>
          <a:p>
            <a:pPr marL="834387" lvl="1" indent="-417193" algn="l">
              <a:lnSpc>
                <a:spcPts val="4139"/>
              </a:lnSpc>
              <a:buFont typeface="Arial"/>
              <a:buChar char="•"/>
            </a:pPr>
            <a:r>
              <a:rPr lang="en-US" sz="3599">
                <a:solidFill>
                  <a:srgbClr val="003865"/>
                </a:solidFill>
                <a:latin typeface="Arial"/>
                <a:ea typeface="Arial"/>
                <a:cs typeface="Arial"/>
                <a:sym typeface="Arial"/>
              </a:rPr>
              <a:t>Memory Efficiency</a:t>
            </a:r>
          </a:p>
        </p:txBody>
      </p:sp>
      <p:sp>
        <p:nvSpPr>
          <p:cNvPr id="6" name="TextBox 6"/>
          <p:cNvSpPr txBox="1"/>
          <p:nvPr/>
        </p:nvSpPr>
        <p:spPr>
          <a:xfrm>
            <a:off x="3915279" y="996942"/>
            <a:ext cx="13633500" cy="673608"/>
          </a:xfrm>
          <a:prstGeom prst="rect">
            <a:avLst/>
          </a:prstGeom>
        </p:spPr>
        <p:txBody>
          <a:bodyPr lIns="0" tIns="0" rIns="0" bIns="0" rtlCol="0" anchor="t">
            <a:spAutoFit/>
          </a:bodyPr>
          <a:lstStyle/>
          <a:p>
            <a:pPr algn="l">
              <a:lnSpc>
                <a:spcPts val="4536"/>
              </a:lnSpc>
            </a:pPr>
            <a:r>
              <a:rPr lang="en-US" sz="4200" b="1">
                <a:solidFill>
                  <a:srgbClr val="003865"/>
                </a:solidFill>
                <a:latin typeface="Arial Bold"/>
                <a:ea typeface="Arial Bold"/>
                <a:cs typeface="Arial Bold"/>
                <a:sym typeface="Arial Bold"/>
              </a:rPr>
              <a:t>Problem Analysis</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789257" y="-323490"/>
            <a:ext cx="20201348" cy="10933979"/>
          </a:xfrm>
          <a:custGeom>
            <a:avLst/>
            <a:gdLst/>
            <a:ahLst/>
            <a:cxnLst/>
            <a:rect l="l" t="t" r="r" b="b"/>
            <a:pathLst>
              <a:path w="20201348" h="10933979">
                <a:moveTo>
                  <a:pt x="0" y="0"/>
                </a:moveTo>
                <a:lnTo>
                  <a:pt x="20201348" y="0"/>
                </a:lnTo>
                <a:lnTo>
                  <a:pt x="20201348" y="10933980"/>
                </a:lnTo>
                <a:lnTo>
                  <a:pt x="0" y="10933980"/>
                </a:lnTo>
                <a:lnTo>
                  <a:pt x="0" y="0"/>
                </a:lnTo>
                <a:close/>
              </a:path>
            </a:pathLst>
          </a:custGeom>
          <a:blipFill>
            <a:blip r:embed="rId3">
              <a:alphaModFix amt="27000"/>
            </a:blip>
            <a:stretch>
              <a:fillRect/>
            </a:stretch>
          </a:blipFill>
        </p:spPr>
        <p:txBody>
          <a:bodyPr/>
          <a:lstStyle/>
          <a:p>
            <a:endParaRPr lang="en-SG"/>
          </a:p>
        </p:txBody>
      </p:sp>
      <p:sp>
        <p:nvSpPr>
          <p:cNvPr id="3" name="Freeform 3"/>
          <p:cNvSpPr/>
          <p:nvPr/>
        </p:nvSpPr>
        <p:spPr>
          <a:xfrm>
            <a:off x="0" y="-4743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2896717" y="3003965"/>
            <a:ext cx="3943466" cy="6962825"/>
          </a:xfrm>
          <a:custGeom>
            <a:avLst/>
            <a:gdLst/>
            <a:ahLst/>
            <a:cxnLst/>
            <a:rect l="l" t="t" r="r" b="b"/>
            <a:pathLst>
              <a:path w="3943466" h="6962825">
                <a:moveTo>
                  <a:pt x="0" y="0"/>
                </a:moveTo>
                <a:lnTo>
                  <a:pt x="3943466" y="0"/>
                </a:lnTo>
                <a:lnTo>
                  <a:pt x="3943466" y="6962825"/>
                </a:lnTo>
                <a:lnTo>
                  <a:pt x="0" y="6962825"/>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500772" y="6620066"/>
            <a:ext cx="11482126" cy="3372802"/>
          </a:xfrm>
          <a:prstGeom prst="rect">
            <a:avLst/>
          </a:prstGeom>
        </p:spPr>
        <p:txBody>
          <a:bodyPr lIns="0" tIns="0" rIns="0" bIns="0" rtlCol="0" anchor="t">
            <a:spAutoFit/>
          </a:bodyPr>
          <a:lstStyle/>
          <a:p>
            <a:pPr marL="561342" lvl="1" indent="-280671" algn="l">
              <a:lnSpc>
                <a:spcPts val="3822"/>
              </a:lnSpc>
              <a:buFont typeface="Arial"/>
              <a:buChar char="•"/>
            </a:pPr>
            <a:r>
              <a:rPr lang="en-US" sz="2600">
                <a:solidFill>
                  <a:srgbClr val="000000"/>
                </a:solidFill>
                <a:latin typeface="Canva Sans"/>
                <a:ea typeface="Canva Sans"/>
                <a:cs typeface="Canva Sans"/>
                <a:sym typeface="Canva Sans"/>
              </a:rPr>
              <a:t>A measure of impurity of a dataset and is </a:t>
            </a:r>
            <a:r>
              <a:rPr lang="en-US" sz="2600" b="1">
                <a:solidFill>
                  <a:srgbClr val="000000"/>
                </a:solidFill>
                <a:latin typeface="Canva Sans Bold"/>
                <a:ea typeface="Canva Sans Bold"/>
                <a:cs typeface="Canva Sans Bold"/>
                <a:sym typeface="Canva Sans Bold"/>
              </a:rPr>
              <a:t>commonly used in decision trees to help find the optimal splits of  the data to ensures effectiveness of the split</a:t>
            </a:r>
          </a:p>
          <a:p>
            <a:pPr marL="561342" lvl="1" indent="-280671" algn="l">
              <a:lnSpc>
                <a:spcPts val="3822"/>
              </a:lnSpc>
              <a:buFont typeface="Arial"/>
              <a:buChar char="•"/>
            </a:pPr>
            <a:r>
              <a:rPr lang="en-US" sz="2600">
                <a:solidFill>
                  <a:srgbClr val="000000"/>
                </a:solidFill>
                <a:latin typeface="Canva Sans"/>
                <a:ea typeface="Canva Sans"/>
                <a:cs typeface="Canva Sans"/>
                <a:sym typeface="Canva Sans"/>
              </a:rPr>
              <a:t>Helps identify features that result in more homogeneous subsets of data</a:t>
            </a:r>
          </a:p>
          <a:p>
            <a:pPr marL="561342" lvl="1" indent="-280671" algn="l">
              <a:lnSpc>
                <a:spcPts val="3822"/>
              </a:lnSpc>
              <a:buFont typeface="Arial"/>
              <a:buChar char="•"/>
            </a:pPr>
            <a:r>
              <a:rPr lang="en-US" sz="2600">
                <a:solidFill>
                  <a:srgbClr val="000000"/>
                </a:solidFill>
                <a:latin typeface="Canva Sans"/>
                <a:ea typeface="Canva Sans"/>
                <a:cs typeface="Canva Sans"/>
                <a:sym typeface="Canva Sans"/>
              </a:rPr>
              <a:t>Create more accurate &amp; reliable predictive models</a:t>
            </a:r>
          </a:p>
          <a:p>
            <a:pPr marL="626111" lvl="1" indent="-313055" algn="l">
              <a:lnSpc>
                <a:spcPts val="4263"/>
              </a:lnSpc>
              <a:buFont typeface="Arial"/>
              <a:buChar char="•"/>
            </a:pPr>
            <a:r>
              <a:rPr lang="en-US" sz="2900">
                <a:solidFill>
                  <a:srgbClr val="000000"/>
                </a:solidFill>
                <a:latin typeface="Canva Sans"/>
                <a:ea typeface="Canva Sans"/>
                <a:cs typeface="Canva Sans"/>
                <a:sym typeface="Canva Sans"/>
              </a:rPr>
              <a:t>Value ranges between</a:t>
            </a:r>
            <a:r>
              <a:rPr lang="en-US" sz="2900" b="1">
                <a:solidFill>
                  <a:srgbClr val="000000"/>
                </a:solidFill>
                <a:latin typeface="Canva Sans Bold"/>
                <a:ea typeface="Canva Sans Bold"/>
                <a:cs typeface="Canva Sans Bold"/>
                <a:sym typeface="Canva Sans Bold"/>
              </a:rPr>
              <a:t> 0 (pure split) and 1 (max impurity)</a:t>
            </a:r>
          </a:p>
        </p:txBody>
      </p:sp>
      <p:sp>
        <p:nvSpPr>
          <p:cNvPr id="6" name="TextBox 6"/>
          <p:cNvSpPr txBox="1"/>
          <p:nvPr/>
        </p:nvSpPr>
        <p:spPr>
          <a:xfrm>
            <a:off x="3727532" y="894324"/>
            <a:ext cx="12260887"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9" name="TextBox 9"/>
          <p:cNvSpPr txBox="1"/>
          <p:nvPr/>
        </p:nvSpPr>
        <p:spPr>
          <a:xfrm>
            <a:off x="500772" y="2546765"/>
            <a:ext cx="4881414"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Building the Decision Tree</a:t>
            </a:r>
          </a:p>
        </p:txBody>
      </p:sp>
      <p:sp>
        <p:nvSpPr>
          <p:cNvPr id="10" name="TextBox 10"/>
          <p:cNvSpPr txBox="1"/>
          <p:nvPr/>
        </p:nvSpPr>
        <p:spPr>
          <a:xfrm>
            <a:off x="500772" y="3128201"/>
            <a:ext cx="11652379" cy="2463165"/>
          </a:xfrm>
          <a:prstGeom prst="rect">
            <a:avLst/>
          </a:prstGeom>
        </p:spPr>
        <p:txBody>
          <a:bodyPr lIns="0" tIns="0" rIns="0" bIns="0" rtlCol="0" anchor="t">
            <a:spAutoFit/>
          </a:bodyPr>
          <a:lstStyle/>
          <a:p>
            <a:pPr marL="561342" lvl="1" indent="-280671" algn="l">
              <a:lnSpc>
                <a:spcPts val="3900"/>
              </a:lnSpc>
              <a:buFont typeface="Arial"/>
              <a:buChar char="•"/>
            </a:pPr>
            <a:r>
              <a:rPr lang="en-US" sz="2600">
                <a:solidFill>
                  <a:srgbClr val="000000"/>
                </a:solidFill>
                <a:latin typeface="Canva Sans"/>
                <a:ea typeface="Canva Sans"/>
                <a:cs typeface="Canva Sans"/>
                <a:sym typeface="Canva Sans"/>
              </a:rPr>
              <a:t>Built using build_tree() function</a:t>
            </a:r>
          </a:p>
          <a:p>
            <a:pPr marL="561342" lvl="1" indent="-280671" algn="l">
              <a:lnSpc>
                <a:spcPts val="3900"/>
              </a:lnSpc>
              <a:buFont typeface="Arial"/>
              <a:buChar char="•"/>
            </a:pPr>
            <a:r>
              <a:rPr lang="en-US" sz="2600">
                <a:solidFill>
                  <a:srgbClr val="000000"/>
                </a:solidFill>
                <a:latin typeface="Canva Sans"/>
                <a:ea typeface="Canva Sans"/>
                <a:cs typeface="Canva Sans"/>
                <a:sym typeface="Canva Sans"/>
              </a:rPr>
              <a:t>Used recursive process to identify the</a:t>
            </a:r>
            <a:r>
              <a:rPr lang="en-US" sz="2600" b="1">
                <a:solidFill>
                  <a:srgbClr val="000000"/>
                </a:solidFill>
                <a:latin typeface="Canva Sans Bold"/>
                <a:ea typeface="Canva Sans Bold"/>
                <a:cs typeface="Canva Sans Bold"/>
                <a:sym typeface="Canva Sans Bold"/>
              </a:rPr>
              <a:t> best splits</a:t>
            </a:r>
            <a:r>
              <a:rPr lang="en-US" sz="2600">
                <a:solidFill>
                  <a:srgbClr val="000000"/>
                </a:solidFill>
                <a:latin typeface="Canva Sans"/>
                <a:ea typeface="Canva Sans"/>
                <a:cs typeface="Canva Sans"/>
                <a:sym typeface="Canva Sans"/>
              </a:rPr>
              <a:t> based on features and thresholds measured with </a:t>
            </a:r>
            <a:r>
              <a:rPr lang="en-US" sz="2600" b="1">
                <a:solidFill>
                  <a:srgbClr val="000000"/>
                </a:solidFill>
                <a:latin typeface="Canva Sans Bold"/>
                <a:ea typeface="Canva Sans Bold"/>
                <a:cs typeface="Canva Sans Bold"/>
                <a:sym typeface="Canva Sans Bold"/>
              </a:rPr>
              <a:t>LOWEST Gini Index</a:t>
            </a:r>
          </a:p>
          <a:p>
            <a:pPr marL="561342" lvl="1" indent="-280671" algn="l">
              <a:lnSpc>
                <a:spcPts val="3900"/>
              </a:lnSpc>
              <a:buFont typeface="Arial"/>
              <a:buChar char="•"/>
            </a:pPr>
            <a:r>
              <a:rPr lang="en-US" sz="2600">
                <a:solidFill>
                  <a:srgbClr val="000000"/>
                </a:solidFill>
                <a:latin typeface="Canva Sans"/>
                <a:ea typeface="Canva Sans"/>
                <a:cs typeface="Canva Sans"/>
                <a:sym typeface="Canva Sans"/>
              </a:rPr>
              <a:t>Stop when pure node, max depth or perfect classification is reached</a:t>
            </a:r>
          </a:p>
          <a:p>
            <a:pPr marL="561342" lvl="1" indent="-280671" algn="l">
              <a:lnSpc>
                <a:spcPts val="3900"/>
              </a:lnSpc>
              <a:buFont typeface="Arial"/>
              <a:buChar char="•"/>
            </a:pPr>
            <a:r>
              <a:rPr lang="en-US" sz="2600">
                <a:solidFill>
                  <a:srgbClr val="000000"/>
                </a:solidFill>
                <a:latin typeface="Canva Sans"/>
                <a:ea typeface="Canva Sans"/>
                <a:cs typeface="Canva Sans"/>
                <a:sym typeface="Canva Sans"/>
              </a:rPr>
              <a:t>Else, it will keep recurring on both branches</a:t>
            </a:r>
          </a:p>
        </p:txBody>
      </p:sp>
      <p:sp>
        <p:nvSpPr>
          <p:cNvPr id="11" name="TextBox 11"/>
          <p:cNvSpPr txBox="1"/>
          <p:nvPr/>
        </p:nvSpPr>
        <p:spPr>
          <a:xfrm>
            <a:off x="500772" y="6028177"/>
            <a:ext cx="7066071"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Gini Index (Gini impurity) Overview</a:t>
            </a:r>
          </a:p>
        </p:txBody>
      </p:sp>
      <p:sp>
        <p:nvSpPr>
          <p:cNvPr id="12" name="TextBox 12"/>
          <p:cNvSpPr txBox="1"/>
          <p:nvPr/>
        </p:nvSpPr>
        <p:spPr>
          <a:xfrm>
            <a:off x="11335414" y="2318165"/>
            <a:ext cx="7066071"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Flowchart of the build_tree function</a:t>
            </a: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8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0898748" y="3352968"/>
            <a:ext cx="7035463" cy="3581064"/>
          </a:xfrm>
          <a:custGeom>
            <a:avLst/>
            <a:gdLst/>
            <a:ahLst/>
            <a:cxnLst/>
            <a:rect l="l" t="t" r="r" b="b"/>
            <a:pathLst>
              <a:path w="7035463" h="3581064">
                <a:moveTo>
                  <a:pt x="0" y="0"/>
                </a:moveTo>
                <a:lnTo>
                  <a:pt x="7035463" y="0"/>
                </a:lnTo>
                <a:lnTo>
                  <a:pt x="7035463" y="3581064"/>
                </a:lnTo>
                <a:lnTo>
                  <a:pt x="0" y="3581064"/>
                </a:lnTo>
                <a:lnTo>
                  <a:pt x="0" y="0"/>
                </a:lnTo>
                <a:close/>
              </a:path>
            </a:pathLst>
          </a:custGeom>
          <a:blipFill>
            <a:blip r:embed="rId5"/>
            <a:stretch>
              <a:fillRect l="-2073" t="-25711" b="-500"/>
            </a:stretch>
          </a:blipFill>
        </p:spPr>
        <p:txBody>
          <a:bodyPr/>
          <a:lstStyle/>
          <a:p>
            <a:endParaRPr lang="en-SG"/>
          </a:p>
        </p:txBody>
      </p:sp>
      <p:sp>
        <p:nvSpPr>
          <p:cNvPr id="7" name="TextBox 7"/>
          <p:cNvSpPr txBox="1"/>
          <p:nvPr/>
        </p:nvSpPr>
        <p:spPr>
          <a:xfrm>
            <a:off x="3863285"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123383" y="2471346"/>
            <a:ext cx="7479804"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Decision Tree Construction and Training</a:t>
            </a:r>
          </a:p>
        </p:txBody>
      </p:sp>
      <p:sp>
        <p:nvSpPr>
          <p:cNvPr id="9" name="TextBox 9"/>
          <p:cNvSpPr txBox="1"/>
          <p:nvPr/>
        </p:nvSpPr>
        <p:spPr>
          <a:xfrm>
            <a:off x="238586" y="3195822"/>
            <a:ext cx="10097636" cy="4529709"/>
          </a:xfrm>
          <a:prstGeom prst="rect">
            <a:avLst/>
          </a:prstGeom>
        </p:spPr>
        <p:txBody>
          <a:bodyPr lIns="0" tIns="0" rIns="0" bIns="0" rtlCol="0" anchor="t">
            <a:spAutoFit/>
          </a:bodyPr>
          <a:lstStyle/>
          <a:p>
            <a:pPr marL="582932" lvl="1" indent="-291466" algn="l">
              <a:lnSpc>
                <a:spcPts val="4023"/>
              </a:lnSpc>
              <a:buFont typeface="Arial"/>
              <a:buChar char="•"/>
            </a:pPr>
            <a:r>
              <a:rPr lang="en-US" sz="2700" dirty="0">
                <a:solidFill>
                  <a:srgbClr val="000000"/>
                </a:solidFill>
                <a:latin typeface="Canva Sans"/>
                <a:ea typeface="Canva Sans"/>
                <a:cs typeface="Canva Sans"/>
                <a:sym typeface="Canva Sans"/>
              </a:rPr>
              <a:t>The process iterates over all the 9 features (NUM_FEATURES = 9) representing the cells on a Tic-Tac-Toe board</a:t>
            </a:r>
          </a:p>
          <a:p>
            <a:pPr algn="l">
              <a:lnSpc>
                <a:spcPts val="4023"/>
              </a:lnSpc>
            </a:pPr>
            <a:endParaRPr lang="en-US" sz="2700" dirty="0">
              <a:solidFill>
                <a:srgbClr val="000000"/>
              </a:solidFill>
              <a:latin typeface="Canva Sans"/>
              <a:ea typeface="Canva Sans"/>
              <a:cs typeface="Canva Sans"/>
              <a:sym typeface="Canva Sans"/>
            </a:endParaRPr>
          </a:p>
          <a:p>
            <a:pPr marL="582932" lvl="1" indent="-291466" algn="l">
              <a:lnSpc>
                <a:spcPts val="4023"/>
              </a:lnSpc>
              <a:buFont typeface="Arial"/>
              <a:buChar char="•"/>
            </a:pPr>
            <a:r>
              <a:rPr lang="en-US" sz="2700" dirty="0">
                <a:solidFill>
                  <a:srgbClr val="000000"/>
                </a:solidFill>
                <a:latin typeface="Canva Sans"/>
                <a:ea typeface="Canva Sans"/>
                <a:cs typeface="Canva Sans"/>
                <a:sym typeface="Canva Sans"/>
              </a:rPr>
              <a:t>If the current split's Gini Index is lower than the previously recorded best, it updates:</a:t>
            </a:r>
          </a:p>
          <a:p>
            <a:pPr marL="1165863" lvl="2" indent="-388621" algn="l">
              <a:lnSpc>
                <a:spcPts val="4023"/>
              </a:lnSpc>
              <a:buFont typeface="Arial"/>
              <a:buChar char="⚬"/>
            </a:pPr>
            <a:r>
              <a:rPr lang="en-US" sz="2700" dirty="0" err="1">
                <a:solidFill>
                  <a:srgbClr val="000000"/>
                </a:solidFill>
                <a:latin typeface="Canva Sans"/>
                <a:ea typeface="Canva Sans"/>
                <a:cs typeface="Canva Sans"/>
                <a:sym typeface="Canva Sans"/>
              </a:rPr>
              <a:t>best_feature</a:t>
            </a:r>
            <a:r>
              <a:rPr lang="en-US" sz="2700" dirty="0">
                <a:solidFill>
                  <a:srgbClr val="000000"/>
                </a:solidFill>
                <a:latin typeface="Canva Sans"/>
                <a:ea typeface="Canva Sans"/>
                <a:cs typeface="Canva Sans"/>
                <a:sym typeface="Canva Sans"/>
              </a:rPr>
              <a:t> → Feature responsible for the split</a:t>
            </a:r>
          </a:p>
          <a:p>
            <a:pPr marL="1165863" lvl="2" indent="-388621" algn="l">
              <a:lnSpc>
                <a:spcPts val="4023"/>
              </a:lnSpc>
              <a:buFont typeface="Arial"/>
              <a:buChar char="⚬"/>
            </a:pPr>
            <a:r>
              <a:rPr lang="en-US" sz="2700" dirty="0" err="1">
                <a:solidFill>
                  <a:srgbClr val="000000"/>
                </a:solidFill>
                <a:latin typeface="Canva Sans"/>
                <a:ea typeface="Canva Sans"/>
                <a:cs typeface="Canva Sans"/>
                <a:sym typeface="Canva Sans"/>
              </a:rPr>
              <a:t>best_threshold</a:t>
            </a:r>
            <a:r>
              <a:rPr lang="en-US" sz="2700" dirty="0">
                <a:solidFill>
                  <a:srgbClr val="000000"/>
                </a:solidFill>
                <a:latin typeface="Canva Sans"/>
                <a:ea typeface="Canva Sans"/>
                <a:cs typeface="Canva Sans"/>
                <a:sym typeface="Canva Sans"/>
              </a:rPr>
              <a:t> → Value used to split the feature</a:t>
            </a:r>
          </a:p>
          <a:p>
            <a:pPr marL="1165863" lvl="2" indent="-388621" algn="l">
              <a:lnSpc>
                <a:spcPts val="4023"/>
              </a:lnSpc>
              <a:buFont typeface="Arial"/>
              <a:buChar char="⚬"/>
            </a:pPr>
            <a:r>
              <a:rPr lang="en-US" sz="2700" dirty="0" err="1">
                <a:solidFill>
                  <a:srgbClr val="000000"/>
                </a:solidFill>
                <a:latin typeface="Canva Sans"/>
                <a:ea typeface="Canva Sans"/>
                <a:cs typeface="Canva Sans"/>
                <a:sym typeface="Canva Sans"/>
              </a:rPr>
              <a:t>best_gini</a:t>
            </a:r>
            <a:r>
              <a:rPr lang="en-US" sz="2700" dirty="0">
                <a:solidFill>
                  <a:srgbClr val="000000"/>
                </a:solidFill>
                <a:latin typeface="Canva Sans"/>
                <a:ea typeface="Canva Sans"/>
                <a:cs typeface="Canva Sans"/>
                <a:sym typeface="Canva Sans"/>
              </a:rPr>
              <a:t> → Gini Index of the split</a:t>
            </a: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2599545" y="2112408"/>
            <a:ext cx="5626989" cy="8174592"/>
          </a:xfrm>
          <a:custGeom>
            <a:avLst/>
            <a:gdLst/>
            <a:ahLst/>
            <a:cxnLst/>
            <a:rect l="l" t="t" r="r" b="b"/>
            <a:pathLst>
              <a:path w="5626989" h="8174592">
                <a:moveTo>
                  <a:pt x="0" y="0"/>
                </a:moveTo>
                <a:lnTo>
                  <a:pt x="5626989" y="0"/>
                </a:lnTo>
                <a:lnTo>
                  <a:pt x="5626989" y="8174592"/>
                </a:lnTo>
                <a:lnTo>
                  <a:pt x="0" y="8174592"/>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336785" y="2313940"/>
            <a:ext cx="6200180" cy="457200"/>
          </a:xfrm>
          <a:prstGeom prst="rect">
            <a:avLst/>
          </a:prstGeom>
        </p:spPr>
        <p:txBody>
          <a:bodyPr lIns="0" tIns="0" rIns="0" bIns="0" rtlCol="0" anchor="t">
            <a:spAutoFit/>
          </a:bodyPr>
          <a:lstStyle/>
          <a:p>
            <a:pPr algn="ctr">
              <a:lnSpc>
                <a:spcPts val="3600"/>
              </a:lnSpc>
              <a:spcBef>
                <a:spcPct val="0"/>
              </a:spcBef>
            </a:pPr>
            <a:r>
              <a:rPr lang="en-US" sz="3000" b="1">
                <a:solidFill>
                  <a:srgbClr val="000000"/>
                </a:solidFill>
                <a:latin typeface="Canva Sans Bold"/>
                <a:ea typeface="Canva Sans Bold"/>
                <a:cs typeface="Canva Sans Bold"/>
                <a:sym typeface="Canva Sans Bold"/>
              </a:rPr>
              <a:t>Calculating Position Probabilities</a:t>
            </a:r>
          </a:p>
        </p:txBody>
      </p:sp>
      <p:sp>
        <p:nvSpPr>
          <p:cNvPr id="8" name="TextBox 8"/>
          <p:cNvSpPr txBox="1"/>
          <p:nvPr/>
        </p:nvSpPr>
        <p:spPr>
          <a:xfrm>
            <a:off x="3827409" y="866197"/>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9" name="TextBox 9"/>
          <p:cNvSpPr txBox="1"/>
          <p:nvPr/>
        </p:nvSpPr>
        <p:spPr>
          <a:xfrm>
            <a:off x="336785" y="2795374"/>
            <a:ext cx="12262760" cy="8011970"/>
          </a:xfrm>
          <a:prstGeom prst="rect">
            <a:avLst/>
          </a:prstGeom>
        </p:spPr>
        <p:txBody>
          <a:bodyPr lIns="0" tIns="0" rIns="0" bIns="0" rtlCol="0" anchor="t">
            <a:spAutoFit/>
          </a:bodyPr>
          <a:lstStyle/>
          <a:p>
            <a:pPr algn="l">
              <a:lnSpc>
                <a:spcPts val="4126"/>
              </a:lnSpc>
            </a:pPr>
            <a:r>
              <a:rPr lang="en-US" sz="2662">
                <a:solidFill>
                  <a:srgbClr val="000000"/>
                </a:solidFill>
                <a:latin typeface="Canva Sans"/>
                <a:ea typeface="Canva Sans"/>
                <a:cs typeface="Canva Sans"/>
                <a:sym typeface="Canva Sans"/>
              </a:rPr>
              <a:t>Used calculate_position_probabilities() function to </a:t>
            </a:r>
          </a:p>
          <a:p>
            <a:pPr marL="574839" lvl="1" indent="-287419" algn="l">
              <a:lnSpc>
                <a:spcPts val="4100"/>
              </a:lnSpc>
              <a:buFont typeface="Arial"/>
              <a:buChar char="•"/>
            </a:pPr>
            <a:r>
              <a:rPr lang="en-US" sz="2662">
                <a:solidFill>
                  <a:srgbClr val="000000"/>
                </a:solidFill>
                <a:latin typeface="Canva Sans"/>
                <a:ea typeface="Canva Sans"/>
                <a:cs typeface="Canva Sans"/>
                <a:sym typeface="Canva Sans"/>
              </a:rPr>
              <a:t>Computes weights for each board position using the Tic-Tac-Toe dataset.</a:t>
            </a:r>
          </a:p>
          <a:p>
            <a:pPr marL="574839" lvl="1" indent="-287419" algn="l">
              <a:lnSpc>
                <a:spcPts val="4100"/>
              </a:lnSpc>
              <a:buFont typeface="Arial"/>
              <a:buChar char="•"/>
            </a:pPr>
            <a:r>
              <a:rPr lang="en-US" sz="2662">
                <a:solidFill>
                  <a:srgbClr val="000000"/>
                </a:solidFill>
                <a:latin typeface="Canva Sans"/>
                <a:ea typeface="Canva Sans"/>
                <a:cs typeface="Canva Sans"/>
                <a:sym typeface="Canva Sans"/>
              </a:rPr>
              <a:t>Calculates probability of symbols ('x', 'o', empty) at each position given the class label (positive or negative).</a:t>
            </a:r>
          </a:p>
          <a:p>
            <a:pPr algn="l">
              <a:lnSpc>
                <a:spcPts val="1328"/>
              </a:lnSpc>
            </a:pPr>
            <a:endParaRPr lang="en-US" sz="2662">
              <a:solidFill>
                <a:srgbClr val="000000"/>
              </a:solidFill>
              <a:latin typeface="Canva Sans"/>
              <a:ea typeface="Canva Sans"/>
              <a:cs typeface="Canva Sans"/>
              <a:sym typeface="Canva Sans"/>
            </a:endParaRPr>
          </a:p>
          <a:p>
            <a:pPr algn="l">
              <a:lnSpc>
                <a:spcPts val="4620"/>
              </a:lnSpc>
            </a:pPr>
            <a:r>
              <a:rPr lang="en-US" sz="3000" b="1">
                <a:solidFill>
                  <a:srgbClr val="000000"/>
                </a:solidFill>
                <a:latin typeface="Canva Sans Bold"/>
                <a:ea typeface="Canva Sans Bold"/>
                <a:cs typeface="Canva Sans Bold"/>
                <a:sym typeface="Canva Sans Bold"/>
              </a:rPr>
              <a:t>Counters Initialization</a:t>
            </a:r>
          </a:p>
          <a:p>
            <a:pPr marL="574839" lvl="1" indent="-287419" algn="l">
              <a:lnSpc>
                <a:spcPts val="4100"/>
              </a:lnSpc>
              <a:buFont typeface="Arial"/>
              <a:buChar char="•"/>
            </a:pPr>
            <a:r>
              <a:rPr lang="en-US" sz="2662">
                <a:solidFill>
                  <a:srgbClr val="000000"/>
                </a:solidFill>
                <a:latin typeface="Canva Sans"/>
                <a:ea typeface="Canva Sans"/>
                <a:cs typeface="Canva Sans"/>
                <a:sym typeface="Canva Sans"/>
              </a:rPr>
              <a:t>positive_count &amp; negative_count initialized to 0 to track outcomes</a:t>
            </a:r>
          </a:p>
          <a:p>
            <a:pPr marL="574839" lvl="1" indent="-287419" algn="l">
              <a:lnSpc>
                <a:spcPts val="4100"/>
              </a:lnSpc>
              <a:buFont typeface="Arial"/>
              <a:buChar char="•"/>
            </a:pPr>
            <a:r>
              <a:rPr lang="en-US" sz="2662">
                <a:solidFill>
                  <a:srgbClr val="000000"/>
                </a:solidFill>
                <a:latin typeface="Canva Sans"/>
                <a:ea typeface="Canva Sans"/>
                <a:cs typeface="Canva Sans"/>
                <a:sym typeface="Canva Sans"/>
              </a:rPr>
              <a:t>3D Array (position_count[NUM_FEATURES][3][2]):</a:t>
            </a:r>
          </a:p>
          <a:p>
            <a:pPr marL="1149677" lvl="2" indent="-383226" algn="l">
              <a:lnSpc>
                <a:spcPts val="4100"/>
              </a:lnSpc>
              <a:buFont typeface="Arial"/>
              <a:buChar char="⚬"/>
            </a:pPr>
            <a:r>
              <a:rPr lang="en-US" sz="2662">
                <a:solidFill>
                  <a:srgbClr val="000000"/>
                </a:solidFill>
                <a:latin typeface="Canva Sans"/>
                <a:ea typeface="Canva Sans"/>
                <a:cs typeface="Canva Sans"/>
                <a:sym typeface="Canva Sans"/>
              </a:rPr>
              <a:t>NUM_FEATURES = 9: Board positions</a:t>
            </a:r>
          </a:p>
          <a:p>
            <a:pPr marL="1149677" lvl="2" indent="-383226" algn="l">
              <a:lnSpc>
                <a:spcPts val="4100"/>
              </a:lnSpc>
              <a:buFont typeface="Arial"/>
              <a:buChar char="⚬"/>
            </a:pPr>
            <a:r>
              <a:rPr lang="en-US" sz="2662">
                <a:solidFill>
                  <a:srgbClr val="000000"/>
                </a:solidFill>
                <a:latin typeface="Canva Sans"/>
                <a:ea typeface="Canva Sans"/>
                <a:cs typeface="Canva Sans"/>
                <a:sym typeface="Canva Sans"/>
              </a:rPr>
              <a:t>3 Values: Symbol values ('x', 'o', empty)</a:t>
            </a:r>
          </a:p>
          <a:p>
            <a:pPr marL="1149677" lvl="2" indent="-383226" algn="l">
              <a:lnSpc>
                <a:spcPts val="4100"/>
              </a:lnSpc>
              <a:buFont typeface="Arial"/>
              <a:buChar char="⚬"/>
            </a:pPr>
            <a:r>
              <a:rPr lang="en-US" sz="2662">
                <a:solidFill>
                  <a:srgbClr val="000000"/>
                </a:solidFill>
                <a:latin typeface="Canva Sans"/>
                <a:ea typeface="Canva Sans"/>
                <a:cs typeface="Canva Sans"/>
                <a:sym typeface="Canva Sans"/>
              </a:rPr>
              <a:t>2 Classes: Game outcome (positive or negative)</a:t>
            </a:r>
          </a:p>
          <a:p>
            <a:pPr marL="574839" lvl="1" indent="-287419" algn="l">
              <a:lnSpc>
                <a:spcPts val="4100"/>
              </a:lnSpc>
              <a:buFont typeface="Arial"/>
              <a:buChar char="•"/>
            </a:pPr>
            <a:r>
              <a:rPr lang="en-US" sz="2662">
                <a:solidFill>
                  <a:srgbClr val="000000"/>
                </a:solidFill>
                <a:latin typeface="Canva Sans"/>
                <a:ea typeface="Canva Sans"/>
                <a:cs typeface="Canva Sans"/>
                <a:sym typeface="Canva Sans"/>
              </a:rPr>
              <a:t>Iterate through dataset entries to update both of class counters</a:t>
            </a:r>
          </a:p>
          <a:p>
            <a:pPr marL="574839" lvl="1" indent="-287419" algn="l">
              <a:lnSpc>
                <a:spcPts val="4100"/>
              </a:lnSpc>
              <a:buFont typeface="Arial"/>
              <a:buChar char="•"/>
            </a:pPr>
            <a:r>
              <a:rPr lang="en-US" sz="2662" b="1">
                <a:solidFill>
                  <a:srgbClr val="000000"/>
                </a:solidFill>
                <a:latin typeface="Canva Sans Bold"/>
                <a:ea typeface="Canva Sans Bold"/>
                <a:cs typeface="Canva Sans Bold"/>
                <a:sym typeface="Canva Sans Bold"/>
              </a:rPr>
              <a:t>Saves results to DTweights.txt </a:t>
            </a:r>
            <a:r>
              <a:rPr lang="en-US" sz="2662">
                <a:solidFill>
                  <a:srgbClr val="000000"/>
                </a:solidFill>
                <a:latin typeface="Canva Sans"/>
                <a:ea typeface="Canva Sans"/>
                <a:cs typeface="Canva Sans"/>
                <a:sym typeface="Canva Sans"/>
              </a:rPr>
              <a:t>for future </a:t>
            </a:r>
            <a:r>
              <a:rPr lang="en-US" sz="2662" b="1">
                <a:solidFill>
                  <a:srgbClr val="000000"/>
                </a:solidFill>
                <a:latin typeface="Canva Sans Bold"/>
                <a:ea typeface="Canva Sans Bold"/>
                <a:cs typeface="Canva Sans Bold"/>
                <a:sym typeface="Canva Sans Bold"/>
              </a:rPr>
              <a:t>analysis &amp; model prediction &amp; evaluation</a:t>
            </a:r>
          </a:p>
          <a:p>
            <a:pPr algn="just">
              <a:lnSpc>
                <a:spcPts val="4100"/>
              </a:lnSpc>
            </a:pPr>
            <a:endParaRPr lang="en-US" sz="2662" b="1">
              <a:solidFill>
                <a:srgbClr val="000000"/>
              </a:solidFill>
              <a:latin typeface="Canva Sans Bold"/>
              <a:ea typeface="Canva Sans Bold"/>
              <a:cs typeface="Canva Sans Bold"/>
              <a:sym typeface="Canva Sans Bold"/>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133312" y="2119817"/>
            <a:ext cx="6287192" cy="10405828"/>
          </a:xfrm>
          <a:prstGeom prst="rect">
            <a:avLst/>
          </a:prstGeom>
        </p:spPr>
        <p:txBody>
          <a:bodyPr lIns="0" tIns="0" rIns="0" bIns="0" rtlCol="0" anchor="t">
            <a:spAutoFit/>
          </a:bodyPr>
          <a:lstStyle/>
          <a:p>
            <a:pPr algn="l">
              <a:lnSpc>
                <a:spcPts val="4499"/>
              </a:lnSpc>
            </a:pPr>
            <a:r>
              <a:rPr lang="en-US" sz="2999" b="1">
                <a:solidFill>
                  <a:srgbClr val="000000"/>
                </a:solidFill>
                <a:latin typeface="Canva Sans Bold"/>
                <a:ea typeface="Canva Sans Bold"/>
                <a:cs typeface="Canva Sans Bold"/>
                <a:sym typeface="Canva Sans Bold"/>
              </a:rPr>
              <a:t>Function Purpose</a:t>
            </a:r>
          </a:p>
          <a:p>
            <a:pPr marL="496572" lvl="1" indent="-248286" algn="l">
              <a:lnSpc>
                <a:spcPts val="3450"/>
              </a:lnSpc>
              <a:buFont typeface="Arial"/>
              <a:buChar char="•"/>
            </a:pPr>
            <a:r>
              <a:rPr lang="en-US" sz="2300">
                <a:solidFill>
                  <a:srgbClr val="000000"/>
                </a:solidFill>
                <a:latin typeface="Canva Sans"/>
                <a:ea typeface="Canva Sans"/>
                <a:cs typeface="Canva Sans"/>
                <a:sym typeface="Canva Sans"/>
              </a:rPr>
              <a:t>Predicts the best move for AI in Tic-Tac-Toe for each empty cell </a:t>
            </a:r>
          </a:p>
          <a:p>
            <a:pPr marL="496572" lvl="1" indent="-248286" algn="l">
              <a:lnSpc>
                <a:spcPts val="3450"/>
              </a:lnSpc>
              <a:buFont typeface="Arial"/>
              <a:buChar char="•"/>
            </a:pPr>
            <a:r>
              <a:rPr lang="en-US" sz="2300">
                <a:solidFill>
                  <a:srgbClr val="000000"/>
                </a:solidFill>
                <a:latin typeface="Canva Sans"/>
                <a:ea typeface="Canva Sans"/>
                <a:cs typeface="Canva Sans"/>
                <a:sym typeface="Canva Sans"/>
              </a:rPr>
              <a:t>Uses the trained decision tree (Weights) to analyze board state</a:t>
            </a:r>
          </a:p>
          <a:p>
            <a:pPr algn="l">
              <a:lnSpc>
                <a:spcPts val="1200"/>
              </a:lnSpc>
            </a:pPr>
            <a:endParaRPr lang="en-US" sz="2300">
              <a:solidFill>
                <a:srgbClr val="000000"/>
              </a:solidFill>
              <a:latin typeface="Canva Sans"/>
              <a:ea typeface="Canva Sans"/>
              <a:cs typeface="Canva Sans"/>
              <a:sym typeface="Canva Sans"/>
            </a:endParaRPr>
          </a:p>
          <a:p>
            <a:pPr algn="l">
              <a:lnSpc>
                <a:spcPts val="4499"/>
              </a:lnSpc>
            </a:pPr>
            <a:r>
              <a:rPr lang="en-US" sz="2999" b="1">
                <a:solidFill>
                  <a:srgbClr val="000000"/>
                </a:solidFill>
                <a:latin typeface="Canva Sans Bold"/>
                <a:ea typeface="Canva Sans Bold"/>
                <a:cs typeface="Canva Sans Bold"/>
                <a:sym typeface="Canva Sans Bold"/>
              </a:rPr>
              <a:t>Inputs</a:t>
            </a:r>
          </a:p>
          <a:p>
            <a:pPr marL="474982" lvl="1" indent="-237491" algn="l">
              <a:lnSpc>
                <a:spcPts val="3300"/>
              </a:lnSpc>
              <a:buFont typeface="Arial"/>
              <a:buChar char="•"/>
            </a:pPr>
            <a:r>
              <a:rPr lang="en-US" sz="2200">
                <a:solidFill>
                  <a:srgbClr val="000000"/>
                </a:solidFill>
                <a:latin typeface="Canva Sans"/>
                <a:ea typeface="Canva Sans"/>
                <a:cs typeface="Canva Sans"/>
                <a:sym typeface="Canva Sans"/>
              </a:rPr>
              <a:t>*DecisionTreeNode tree: Root of the decision tree.</a:t>
            </a:r>
          </a:p>
          <a:p>
            <a:pPr marL="474982" lvl="1" indent="-237491" algn="l">
              <a:lnSpc>
                <a:spcPts val="3300"/>
              </a:lnSpc>
              <a:buFont typeface="Arial"/>
              <a:buChar char="•"/>
            </a:pPr>
            <a:r>
              <a:rPr lang="en-US" sz="2200">
                <a:solidFill>
                  <a:srgbClr val="000000"/>
                </a:solidFill>
                <a:latin typeface="Canva Sans"/>
                <a:ea typeface="Canva Sans"/>
                <a:cs typeface="Canva Sans"/>
                <a:sym typeface="Canva Sans"/>
              </a:rPr>
              <a:t>char board[3][3]: Current board state ('x', 'o', 'b').</a:t>
            </a:r>
          </a:p>
          <a:p>
            <a:pPr marL="474982" lvl="1" indent="-237491" algn="l">
              <a:lnSpc>
                <a:spcPts val="3300"/>
              </a:lnSpc>
              <a:buFont typeface="Arial"/>
              <a:buChar char="•"/>
            </a:pPr>
            <a:r>
              <a:rPr lang="en-US" sz="2200">
                <a:solidFill>
                  <a:srgbClr val="000000"/>
                </a:solidFill>
                <a:latin typeface="Canva Sans"/>
                <a:ea typeface="Canva Sans"/>
                <a:cs typeface="Canva Sans"/>
                <a:sym typeface="Canva Sans"/>
              </a:rPr>
              <a:t>char current_player: Current player ('x' or 'o').</a:t>
            </a:r>
          </a:p>
          <a:p>
            <a:pPr marL="474982" lvl="1" indent="-237491" algn="l">
              <a:lnSpc>
                <a:spcPts val="3300"/>
              </a:lnSpc>
              <a:buFont typeface="Arial"/>
              <a:buChar char="•"/>
            </a:pPr>
            <a:r>
              <a:rPr lang="en-US" sz="2200">
                <a:solidFill>
                  <a:srgbClr val="000000"/>
                </a:solidFill>
                <a:latin typeface="Canva Sans"/>
                <a:ea typeface="Canva Sans"/>
                <a:cs typeface="Canva Sans"/>
                <a:sym typeface="Canva Sans"/>
              </a:rPr>
              <a:t>**int best_row, int best_col: Stores coordinates of the best move</a:t>
            </a:r>
          </a:p>
          <a:p>
            <a:pPr algn="l">
              <a:lnSpc>
                <a:spcPts val="2100"/>
              </a:lnSpc>
            </a:pPr>
            <a:endParaRPr lang="en-US" sz="2200">
              <a:solidFill>
                <a:srgbClr val="000000"/>
              </a:solidFill>
              <a:latin typeface="Canva Sans"/>
              <a:ea typeface="Canva Sans"/>
              <a:cs typeface="Canva Sans"/>
              <a:sym typeface="Canva Sans"/>
            </a:endParaRPr>
          </a:p>
          <a:p>
            <a:pPr algn="l">
              <a:lnSpc>
                <a:spcPts val="4499"/>
              </a:lnSpc>
            </a:pPr>
            <a:r>
              <a:rPr lang="en-US" sz="2999" b="1">
                <a:solidFill>
                  <a:srgbClr val="000000"/>
                </a:solidFill>
                <a:latin typeface="Canva Sans Bold"/>
                <a:ea typeface="Canva Sans Bold"/>
                <a:cs typeface="Canva Sans Bold"/>
                <a:sym typeface="Canva Sans Bold"/>
              </a:rPr>
              <a:t>Error Handling</a:t>
            </a:r>
          </a:p>
          <a:p>
            <a:pPr marL="496572" lvl="1" indent="-248286" algn="l">
              <a:lnSpc>
                <a:spcPts val="3450"/>
              </a:lnSpc>
              <a:buFont typeface="Arial"/>
              <a:buChar char="•"/>
            </a:pPr>
            <a:r>
              <a:rPr lang="en-US" sz="2300">
                <a:solidFill>
                  <a:srgbClr val="000000"/>
                </a:solidFill>
                <a:latin typeface="Canva Sans"/>
                <a:ea typeface="Canva Sans"/>
                <a:cs typeface="Canva Sans"/>
                <a:sym typeface="Canva Sans"/>
              </a:rPr>
              <a:t>Verify tree is initialized.</a:t>
            </a:r>
          </a:p>
          <a:p>
            <a:pPr marL="496572" lvl="1" indent="-248286" algn="l">
              <a:lnSpc>
                <a:spcPts val="3450"/>
              </a:lnSpc>
              <a:buFont typeface="Arial"/>
              <a:buChar char="•"/>
            </a:pPr>
            <a:r>
              <a:rPr lang="en-US" sz="2300">
                <a:solidFill>
                  <a:srgbClr val="000000"/>
                </a:solidFill>
                <a:latin typeface="Canva Sans"/>
                <a:ea typeface="Canva Sans"/>
                <a:cs typeface="Canva Sans"/>
                <a:sym typeface="Canva Sans"/>
              </a:rPr>
              <a:t>If tree is NULL, display error and exit</a:t>
            </a:r>
          </a:p>
          <a:p>
            <a:pPr algn="l">
              <a:lnSpc>
                <a:spcPts val="3450"/>
              </a:lnSpc>
            </a:pPr>
            <a:endParaRPr lang="en-US" sz="2300">
              <a:solidFill>
                <a:srgbClr val="000000"/>
              </a:solidFill>
              <a:latin typeface="Canva Sans"/>
              <a:ea typeface="Canva Sans"/>
              <a:cs typeface="Canva Sans"/>
              <a:sym typeface="Canva Sans"/>
            </a:endParaRPr>
          </a:p>
          <a:p>
            <a:pPr algn="l">
              <a:lnSpc>
                <a:spcPts val="4500"/>
              </a:lnSpc>
            </a:pPr>
            <a:endParaRPr lang="en-US" sz="2300">
              <a:solidFill>
                <a:srgbClr val="000000"/>
              </a:solidFill>
              <a:latin typeface="Canva Sans"/>
              <a:ea typeface="Canva Sans"/>
              <a:cs typeface="Canva Sans"/>
              <a:sym typeface="Canva Sans"/>
            </a:endParaRPr>
          </a:p>
          <a:p>
            <a:pPr algn="l">
              <a:lnSpc>
                <a:spcPts val="3900"/>
              </a:lnSpc>
            </a:pPr>
            <a:endParaRPr lang="en-US" sz="2300">
              <a:solidFill>
                <a:srgbClr val="000000"/>
              </a:solidFill>
              <a:latin typeface="Canva Sans"/>
              <a:ea typeface="Canva Sans"/>
              <a:cs typeface="Canva Sans"/>
              <a:sym typeface="Canva Sans"/>
            </a:endParaRPr>
          </a:p>
          <a:p>
            <a:pPr algn="l">
              <a:lnSpc>
                <a:spcPts val="3150"/>
              </a:lnSpc>
            </a:pPr>
            <a:endParaRPr lang="en-US" sz="2300">
              <a:solidFill>
                <a:srgbClr val="000000"/>
              </a:solidFill>
              <a:latin typeface="Canva Sans"/>
              <a:ea typeface="Canva Sans"/>
              <a:cs typeface="Canva Sans"/>
              <a:sym typeface="Canva Sans"/>
            </a:endParaRPr>
          </a:p>
          <a:p>
            <a:pPr algn="l">
              <a:lnSpc>
                <a:spcPts val="4200"/>
              </a:lnSpc>
            </a:pPr>
            <a:endParaRPr lang="en-US" sz="2300">
              <a:solidFill>
                <a:srgbClr val="000000"/>
              </a:solidFill>
              <a:latin typeface="Canva Sans"/>
              <a:ea typeface="Canva Sans"/>
              <a:cs typeface="Canva Sans"/>
              <a:sym typeface="Canva Sans"/>
            </a:endParaRPr>
          </a:p>
        </p:txBody>
      </p:sp>
      <p:sp>
        <p:nvSpPr>
          <p:cNvPr id="7" name="TextBox 7"/>
          <p:cNvSpPr txBox="1"/>
          <p:nvPr/>
        </p:nvSpPr>
        <p:spPr>
          <a:xfrm>
            <a:off x="3827409" y="1278766"/>
            <a:ext cx="10310515" cy="4572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Decision Tree Model Prediction - dt_predict_best_move</a:t>
            </a:r>
          </a:p>
        </p:txBody>
      </p:sp>
      <p:sp>
        <p:nvSpPr>
          <p:cNvPr id="8" name="TextBox 8"/>
          <p:cNvSpPr txBox="1"/>
          <p:nvPr/>
        </p:nvSpPr>
        <p:spPr>
          <a:xfrm>
            <a:off x="3827409" y="569909"/>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9" name="TextBox 9"/>
          <p:cNvSpPr txBox="1"/>
          <p:nvPr/>
        </p:nvSpPr>
        <p:spPr>
          <a:xfrm>
            <a:off x="12786880" y="1859791"/>
            <a:ext cx="5111455" cy="9144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Flowchart - dt_predict_best_move</a:t>
            </a:r>
          </a:p>
        </p:txBody>
      </p:sp>
      <p:sp>
        <p:nvSpPr>
          <p:cNvPr id="10" name="TextBox 10"/>
          <p:cNvSpPr txBox="1"/>
          <p:nvPr/>
        </p:nvSpPr>
        <p:spPr>
          <a:xfrm>
            <a:off x="6782511" y="2119817"/>
            <a:ext cx="5360835" cy="6750875"/>
          </a:xfrm>
          <a:prstGeom prst="rect">
            <a:avLst/>
          </a:prstGeom>
        </p:spPr>
        <p:txBody>
          <a:bodyPr lIns="0" tIns="0" rIns="0" bIns="0" rtlCol="0" anchor="t">
            <a:spAutoFit/>
          </a:bodyPr>
          <a:lstStyle/>
          <a:p>
            <a:pPr algn="l">
              <a:lnSpc>
                <a:spcPts val="4469"/>
              </a:lnSpc>
            </a:pPr>
            <a:r>
              <a:rPr lang="en-US" sz="2999" b="1">
                <a:solidFill>
                  <a:srgbClr val="000000"/>
                </a:solidFill>
                <a:latin typeface="Canva Sans Bold"/>
                <a:ea typeface="Canva Sans Bold"/>
                <a:cs typeface="Canva Sans Bold"/>
                <a:sym typeface="Canva Sans Bold"/>
              </a:rPr>
              <a:t>Iteration for Optimal Move</a:t>
            </a:r>
          </a:p>
          <a:p>
            <a:pPr marL="496572" lvl="1" indent="-248286" algn="l">
              <a:lnSpc>
                <a:spcPts val="3427"/>
              </a:lnSpc>
              <a:buFont typeface="Arial"/>
              <a:buChar char="•"/>
            </a:pPr>
            <a:r>
              <a:rPr lang="en-US" sz="2300">
                <a:solidFill>
                  <a:srgbClr val="000000"/>
                </a:solidFill>
                <a:latin typeface="Canva Sans"/>
                <a:ea typeface="Canva Sans"/>
                <a:cs typeface="Canva Sans"/>
                <a:sym typeface="Canva Sans"/>
              </a:rPr>
              <a:t>Evaluate each empty cell ('b') up to 5 iterations.</a:t>
            </a:r>
          </a:p>
          <a:p>
            <a:pPr marL="496572" lvl="1" indent="-248286" algn="l">
              <a:lnSpc>
                <a:spcPts val="3427"/>
              </a:lnSpc>
              <a:buFont typeface="Arial"/>
              <a:buChar char="•"/>
            </a:pPr>
            <a:r>
              <a:rPr lang="en-US" sz="2300">
                <a:solidFill>
                  <a:srgbClr val="000000"/>
                </a:solidFill>
                <a:latin typeface="Canva Sans"/>
                <a:ea typeface="Canva Sans"/>
                <a:cs typeface="Canva Sans"/>
                <a:sym typeface="Canva Sans"/>
              </a:rPr>
              <a:t>Predict outcome for current player’s move in the cell.</a:t>
            </a:r>
          </a:p>
          <a:p>
            <a:pPr marL="496572" lvl="1" indent="-248286" algn="l">
              <a:lnSpc>
                <a:spcPts val="3427"/>
              </a:lnSpc>
              <a:buFont typeface="Arial"/>
              <a:buChar char="•"/>
            </a:pPr>
            <a:r>
              <a:rPr lang="en-US" sz="2300">
                <a:solidFill>
                  <a:srgbClr val="000000"/>
                </a:solidFill>
                <a:latin typeface="Canva Sans"/>
                <a:ea typeface="Canva Sans"/>
                <a:cs typeface="Canva Sans"/>
                <a:sym typeface="Canva Sans"/>
              </a:rPr>
              <a:t>Update best move if prediction shows higher positive outcome</a:t>
            </a:r>
          </a:p>
          <a:p>
            <a:pPr algn="l">
              <a:lnSpc>
                <a:spcPts val="4022"/>
              </a:lnSpc>
            </a:pPr>
            <a:endParaRPr lang="en-US" sz="2300">
              <a:solidFill>
                <a:srgbClr val="000000"/>
              </a:solidFill>
              <a:latin typeface="Canva Sans"/>
              <a:ea typeface="Canva Sans"/>
              <a:cs typeface="Canva Sans"/>
              <a:sym typeface="Canva Sans"/>
            </a:endParaRPr>
          </a:p>
          <a:p>
            <a:pPr algn="l">
              <a:lnSpc>
                <a:spcPts val="4469"/>
              </a:lnSpc>
            </a:pPr>
            <a:r>
              <a:rPr lang="en-US" sz="2999" b="1">
                <a:solidFill>
                  <a:srgbClr val="000000"/>
                </a:solidFill>
                <a:latin typeface="Canva Sans Bold"/>
                <a:ea typeface="Canva Sans Bold"/>
                <a:cs typeface="Canva Sans Bold"/>
                <a:sym typeface="Canva Sans Bold"/>
              </a:rPr>
              <a:t>Fallback Strategy</a:t>
            </a:r>
          </a:p>
          <a:p>
            <a:pPr marL="496572" lvl="1" indent="-248286" algn="l">
              <a:lnSpc>
                <a:spcPts val="3427"/>
              </a:lnSpc>
              <a:buFont typeface="Arial"/>
              <a:buChar char="•"/>
            </a:pPr>
            <a:r>
              <a:rPr lang="en-US" sz="2300">
                <a:solidFill>
                  <a:srgbClr val="000000"/>
                </a:solidFill>
                <a:latin typeface="Canva Sans"/>
                <a:ea typeface="Canva Sans"/>
                <a:cs typeface="Canva Sans"/>
                <a:sym typeface="Canva Sans"/>
              </a:rPr>
              <a:t>If no positive move found in 5 iterations, select a random empty cell</a:t>
            </a:r>
          </a:p>
          <a:p>
            <a:pPr marL="496572" lvl="1" indent="-248286" algn="l">
              <a:lnSpc>
                <a:spcPts val="3427"/>
              </a:lnSpc>
              <a:buFont typeface="Arial"/>
              <a:buChar char="•"/>
            </a:pPr>
            <a:r>
              <a:rPr lang="en-US" sz="2300">
                <a:solidFill>
                  <a:srgbClr val="000000"/>
                </a:solidFill>
                <a:latin typeface="Canva Sans"/>
                <a:ea typeface="Canva Sans"/>
                <a:cs typeface="Canva Sans"/>
                <a:sym typeface="Canva Sans"/>
              </a:rPr>
              <a:t>Guarantees a move is always recommended even when no clear options/advantages</a:t>
            </a:r>
          </a:p>
        </p:txBody>
      </p:sp>
      <p:sp>
        <p:nvSpPr>
          <p:cNvPr id="11" name="Freeform 11"/>
          <p:cNvSpPr/>
          <p:nvPr/>
        </p:nvSpPr>
        <p:spPr>
          <a:xfrm>
            <a:off x="12694464" y="2898016"/>
            <a:ext cx="5296287" cy="7249597"/>
          </a:xfrm>
          <a:custGeom>
            <a:avLst/>
            <a:gdLst/>
            <a:ahLst/>
            <a:cxnLst/>
            <a:rect l="l" t="t" r="r" b="b"/>
            <a:pathLst>
              <a:path w="5296287" h="7249597">
                <a:moveTo>
                  <a:pt x="0" y="0"/>
                </a:moveTo>
                <a:lnTo>
                  <a:pt x="5296288" y="0"/>
                </a:lnTo>
                <a:lnTo>
                  <a:pt x="5296288" y="7249597"/>
                </a:lnTo>
                <a:lnTo>
                  <a:pt x="0" y="7249597"/>
                </a:lnTo>
                <a:lnTo>
                  <a:pt x="0" y="0"/>
                </a:lnTo>
                <a:close/>
              </a:path>
            </a:pathLst>
          </a:custGeom>
          <a:blipFill>
            <a:blip r:embed="rId5"/>
            <a:stretch>
              <a:fillRect/>
            </a:stretch>
          </a:blipFill>
        </p:spPr>
        <p:txBody>
          <a:bodyPr/>
          <a:lstStyle/>
          <a:p>
            <a:endParaRPr lang="en-SG"/>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233190" y="2323045"/>
            <a:ext cx="12871935" cy="8074151"/>
          </a:xfrm>
          <a:prstGeom prst="rect">
            <a:avLst/>
          </a:prstGeom>
        </p:spPr>
        <p:txBody>
          <a:bodyPr lIns="0" tIns="0" rIns="0" bIns="0" rtlCol="0" anchor="t">
            <a:spAutoFit/>
          </a:bodyPr>
          <a:lstStyle/>
          <a:p>
            <a:pPr algn="l">
              <a:lnSpc>
                <a:spcPts val="4020"/>
              </a:lnSpc>
            </a:pPr>
            <a:r>
              <a:rPr lang="en-US" sz="3000" b="1">
                <a:solidFill>
                  <a:srgbClr val="000000"/>
                </a:solidFill>
                <a:latin typeface="Canva Sans Bold"/>
                <a:ea typeface="Canva Sans Bold"/>
                <a:cs typeface="Canva Sans Bold"/>
                <a:sym typeface="Canva Sans Bold"/>
              </a:rPr>
              <a:t>Evaluation Approach</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Model evaluated using training &amp; testing datasets</a:t>
            </a:r>
          </a:p>
          <a:p>
            <a:pPr marL="1165876" lvl="2" indent="-388625" algn="l">
              <a:lnSpc>
                <a:spcPts val="3618"/>
              </a:lnSpc>
              <a:buFont typeface="Arial"/>
              <a:buChar char="⚬"/>
            </a:pPr>
            <a:r>
              <a:rPr lang="en-US" sz="2700">
                <a:solidFill>
                  <a:srgbClr val="000000"/>
                </a:solidFill>
                <a:latin typeface="Canva Sans"/>
                <a:ea typeface="Canva Sans"/>
                <a:cs typeface="Canva Sans"/>
                <a:sym typeface="Canva Sans"/>
              </a:rPr>
              <a:t>train_confusion[2][2] &amp; test_confusion[2][2] (2x2 matrices) track outcomes</a:t>
            </a:r>
          </a:p>
          <a:p>
            <a:pPr marL="1165876" lvl="2" indent="-388625" algn="l">
              <a:lnSpc>
                <a:spcPts val="3618"/>
              </a:lnSpc>
              <a:buFont typeface="Arial"/>
              <a:buChar char="⚬"/>
            </a:pPr>
            <a:r>
              <a:rPr lang="en-US" sz="2700">
                <a:solidFill>
                  <a:srgbClr val="000000"/>
                </a:solidFill>
                <a:latin typeface="Canva Sans"/>
                <a:ea typeface="Canva Sans"/>
                <a:cs typeface="Canva Sans"/>
                <a:sym typeface="Canva Sans"/>
              </a:rPr>
              <a:t>Initial values set to zero, updated based on prediction outcomes during iteration over dataset entries.</a:t>
            </a:r>
          </a:p>
          <a:p>
            <a:pPr algn="l">
              <a:lnSpc>
                <a:spcPts val="3618"/>
              </a:lnSpc>
            </a:pPr>
            <a:endParaRPr lang="en-US" sz="2700">
              <a:solidFill>
                <a:srgbClr val="000000"/>
              </a:solidFill>
              <a:latin typeface="Canva Sans"/>
              <a:ea typeface="Canva Sans"/>
              <a:cs typeface="Canva Sans"/>
              <a:sym typeface="Canva Sans"/>
            </a:endParaRPr>
          </a:p>
          <a:p>
            <a:pPr algn="l">
              <a:lnSpc>
                <a:spcPts val="3886"/>
              </a:lnSpc>
            </a:pPr>
            <a:r>
              <a:rPr lang="en-US" sz="2900" b="1">
                <a:solidFill>
                  <a:srgbClr val="000000"/>
                </a:solidFill>
                <a:latin typeface="Canva Sans Bold"/>
                <a:ea typeface="Canva Sans Bold"/>
                <a:cs typeface="Canva Sans Bold"/>
                <a:sym typeface="Canva Sans Bold"/>
              </a:rPr>
              <a:t>Key metrics: accuracy, error rate &amp; confusion matrices</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Evaluation focused on model's ability to simulate intelligent decision-making in Tic-Tac-Toe gameplay</a:t>
            </a:r>
          </a:p>
          <a:p>
            <a:pPr algn="l">
              <a:lnSpc>
                <a:spcPts val="1742"/>
              </a:lnSpc>
            </a:pPr>
            <a:endParaRPr lang="en-US" sz="2700">
              <a:solidFill>
                <a:srgbClr val="000000"/>
              </a:solidFill>
              <a:latin typeface="Canva Sans"/>
              <a:ea typeface="Canva Sans"/>
              <a:cs typeface="Canva Sans"/>
              <a:sym typeface="Canva Sans"/>
            </a:endParaRPr>
          </a:p>
          <a:p>
            <a:pPr algn="l">
              <a:lnSpc>
                <a:spcPts val="3752"/>
              </a:lnSpc>
            </a:pPr>
            <a:r>
              <a:rPr lang="en-US" sz="2800" b="1">
                <a:solidFill>
                  <a:srgbClr val="000000"/>
                </a:solidFill>
                <a:latin typeface="Canva Sans Bold"/>
                <a:ea typeface="Canva Sans Bold"/>
                <a:cs typeface="Canva Sans Bold"/>
                <a:sym typeface="Canva Sans Bold"/>
              </a:rPr>
              <a:t>Confusion Matrix Overview</a:t>
            </a:r>
          </a:p>
          <a:p>
            <a:pPr algn="l">
              <a:lnSpc>
                <a:spcPts val="3618"/>
              </a:lnSpc>
            </a:pPr>
            <a:r>
              <a:rPr lang="en-US" sz="2700">
                <a:solidFill>
                  <a:srgbClr val="000000"/>
                </a:solidFill>
                <a:latin typeface="Canva Sans"/>
                <a:ea typeface="Canva Sans"/>
                <a:cs typeface="Canva Sans"/>
                <a:sym typeface="Canva Sans"/>
              </a:rPr>
              <a:t>Confusion Matrix Elements</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True Positive (TP): Correctly predicted positive instances</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True Negative (TN): Correctly predicted negative instances</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False Positive (FP): Incorrectly predicted positive instances</a:t>
            </a:r>
          </a:p>
          <a:p>
            <a:pPr marL="582938" lvl="1" indent="-291469" algn="l">
              <a:lnSpc>
                <a:spcPts val="3618"/>
              </a:lnSpc>
              <a:buFont typeface="Arial"/>
              <a:buChar char="•"/>
            </a:pPr>
            <a:r>
              <a:rPr lang="en-US" sz="2700">
                <a:solidFill>
                  <a:srgbClr val="000000"/>
                </a:solidFill>
                <a:latin typeface="Canva Sans"/>
                <a:ea typeface="Canva Sans"/>
                <a:cs typeface="Canva Sans"/>
                <a:sym typeface="Canva Sans"/>
              </a:rPr>
              <a:t>False Negative (FN): Incorrectly predicted negative instances</a:t>
            </a:r>
          </a:p>
          <a:p>
            <a:pPr algn="l">
              <a:lnSpc>
                <a:spcPts val="3618"/>
              </a:lnSpc>
            </a:pPr>
            <a:endParaRPr lang="en-US" sz="2700">
              <a:solidFill>
                <a:srgbClr val="000000"/>
              </a:solidFill>
              <a:latin typeface="Canva Sans"/>
              <a:ea typeface="Canva Sans"/>
              <a:cs typeface="Canva Sans"/>
              <a:sym typeface="Canva Sans"/>
            </a:endParaRPr>
          </a:p>
        </p:txBody>
      </p:sp>
      <p:sp>
        <p:nvSpPr>
          <p:cNvPr id="5" name="Freeform 5"/>
          <p:cNvSpPr/>
          <p:nvPr/>
        </p:nvSpPr>
        <p:spPr>
          <a:xfrm>
            <a:off x="13105124" y="3359015"/>
            <a:ext cx="5173739" cy="2310792"/>
          </a:xfrm>
          <a:custGeom>
            <a:avLst/>
            <a:gdLst/>
            <a:ahLst/>
            <a:cxnLst/>
            <a:rect l="l" t="t" r="r" b="b"/>
            <a:pathLst>
              <a:path w="5173739" h="2310792">
                <a:moveTo>
                  <a:pt x="0" y="0"/>
                </a:moveTo>
                <a:lnTo>
                  <a:pt x="5173739" y="0"/>
                </a:lnTo>
                <a:lnTo>
                  <a:pt x="5173739" y="2310792"/>
                </a:lnTo>
                <a:lnTo>
                  <a:pt x="0" y="2310792"/>
                </a:lnTo>
                <a:lnTo>
                  <a:pt x="0" y="0"/>
                </a:lnTo>
                <a:close/>
              </a:path>
            </a:pathLst>
          </a:custGeom>
          <a:blipFill>
            <a:blip r:embed="rId5"/>
            <a:stretch>
              <a:fillRect b="-151222"/>
            </a:stretch>
          </a:blipFill>
        </p:spPr>
        <p:txBody>
          <a:bodyPr/>
          <a:lstStyle/>
          <a:p>
            <a:endParaRPr lang="en-SG"/>
          </a:p>
        </p:txBody>
      </p:sp>
      <p:sp>
        <p:nvSpPr>
          <p:cNvPr id="6" name="Freeform 6"/>
          <p:cNvSpPr/>
          <p:nvPr/>
        </p:nvSpPr>
        <p:spPr>
          <a:xfrm>
            <a:off x="13105124" y="6899625"/>
            <a:ext cx="5173739" cy="2457459"/>
          </a:xfrm>
          <a:custGeom>
            <a:avLst/>
            <a:gdLst/>
            <a:ahLst/>
            <a:cxnLst/>
            <a:rect l="l" t="t" r="r" b="b"/>
            <a:pathLst>
              <a:path w="5173739" h="2457459">
                <a:moveTo>
                  <a:pt x="0" y="0"/>
                </a:moveTo>
                <a:lnTo>
                  <a:pt x="5173739" y="0"/>
                </a:lnTo>
                <a:lnTo>
                  <a:pt x="5173739" y="2457458"/>
                </a:lnTo>
                <a:lnTo>
                  <a:pt x="0" y="2457458"/>
                </a:lnTo>
                <a:lnTo>
                  <a:pt x="0" y="0"/>
                </a:lnTo>
                <a:close/>
              </a:path>
            </a:pathLst>
          </a:custGeom>
          <a:blipFill>
            <a:blip r:embed="rId5"/>
            <a:stretch>
              <a:fillRect t="-115199" b="-21029"/>
            </a:stretch>
          </a:blipFill>
        </p:spPr>
        <p:txBody>
          <a:bodyPr/>
          <a:lstStyle/>
          <a:p>
            <a:endParaRPr lang="en-SG"/>
          </a:p>
        </p:txBody>
      </p:sp>
      <p:sp>
        <p:nvSpPr>
          <p:cNvPr id="9" name="TextBox 9"/>
          <p:cNvSpPr txBox="1"/>
          <p:nvPr/>
        </p:nvSpPr>
        <p:spPr>
          <a:xfrm>
            <a:off x="3899160" y="440817"/>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10" name="TextBox 10"/>
          <p:cNvSpPr txBox="1"/>
          <p:nvPr/>
        </p:nvSpPr>
        <p:spPr>
          <a:xfrm>
            <a:off x="3899160" y="1204564"/>
            <a:ext cx="10321975" cy="428244"/>
          </a:xfrm>
          <a:prstGeom prst="rect">
            <a:avLst/>
          </a:prstGeom>
        </p:spPr>
        <p:txBody>
          <a:bodyPr lIns="0" tIns="0" rIns="0" bIns="0" rtlCol="0" anchor="t">
            <a:spAutoFit/>
          </a:bodyPr>
          <a:lstStyle/>
          <a:p>
            <a:pPr algn="l">
              <a:lnSpc>
                <a:spcPts val="3348"/>
              </a:lnSpc>
              <a:spcBef>
                <a:spcPct val="0"/>
              </a:spcBef>
            </a:pPr>
            <a:r>
              <a:rPr lang="en-US" sz="3100" b="1">
                <a:solidFill>
                  <a:srgbClr val="000000"/>
                </a:solidFill>
                <a:latin typeface="Canva Sans Bold"/>
                <a:ea typeface="Canva Sans Bold"/>
                <a:cs typeface="Canva Sans Bold"/>
                <a:sym typeface="Canva Sans Bold"/>
              </a:rPr>
              <a:t>Evaluation of Decision Tree Model &amp; Confusion Matrix</a:t>
            </a:r>
          </a:p>
        </p:txBody>
      </p:sp>
      <p:sp>
        <p:nvSpPr>
          <p:cNvPr id="11" name="TextBox 11"/>
          <p:cNvSpPr txBox="1"/>
          <p:nvPr/>
        </p:nvSpPr>
        <p:spPr>
          <a:xfrm>
            <a:off x="12756356" y="2824130"/>
            <a:ext cx="5531644" cy="384049"/>
          </a:xfrm>
          <a:prstGeom prst="rect">
            <a:avLst/>
          </a:prstGeom>
        </p:spPr>
        <p:txBody>
          <a:bodyPr lIns="0" tIns="0" rIns="0" bIns="0" rtlCol="0" anchor="t">
            <a:spAutoFit/>
          </a:bodyPr>
          <a:lstStyle/>
          <a:p>
            <a:pPr algn="l">
              <a:lnSpc>
                <a:spcPts val="2916"/>
              </a:lnSpc>
              <a:spcBef>
                <a:spcPct val="0"/>
              </a:spcBef>
            </a:pPr>
            <a:r>
              <a:rPr lang="en-US" sz="2700" b="1">
                <a:solidFill>
                  <a:srgbClr val="000000"/>
                </a:solidFill>
                <a:latin typeface="Canva Sans Bold"/>
                <a:ea typeface="Canva Sans Bold"/>
                <a:cs typeface="Canva Sans Bold"/>
                <a:sym typeface="Canva Sans Bold"/>
              </a:rPr>
              <a:t>Confusion Matrix for Training Set</a:t>
            </a:r>
          </a:p>
        </p:txBody>
      </p:sp>
      <p:sp>
        <p:nvSpPr>
          <p:cNvPr id="12" name="TextBox 12"/>
          <p:cNvSpPr txBox="1"/>
          <p:nvPr/>
        </p:nvSpPr>
        <p:spPr>
          <a:xfrm>
            <a:off x="12888011" y="6349656"/>
            <a:ext cx="5390852" cy="384049"/>
          </a:xfrm>
          <a:prstGeom prst="rect">
            <a:avLst/>
          </a:prstGeom>
        </p:spPr>
        <p:txBody>
          <a:bodyPr lIns="0" tIns="0" rIns="0" bIns="0" rtlCol="0" anchor="t">
            <a:spAutoFit/>
          </a:bodyPr>
          <a:lstStyle/>
          <a:p>
            <a:pPr algn="l">
              <a:lnSpc>
                <a:spcPts val="2916"/>
              </a:lnSpc>
              <a:spcBef>
                <a:spcPct val="0"/>
              </a:spcBef>
            </a:pPr>
            <a:r>
              <a:rPr lang="en-US" sz="2700" b="1">
                <a:solidFill>
                  <a:srgbClr val="000000"/>
                </a:solidFill>
                <a:latin typeface="Canva Sans Bold"/>
                <a:ea typeface="Canva Sans Bold"/>
                <a:cs typeface="Canva Sans Bold"/>
                <a:sym typeface="Canva Sans Bold"/>
              </a:rPr>
              <a:t>Confusion Matrix for Testing Set</a:t>
            </a: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217792" y="2448154"/>
            <a:ext cx="11450900" cy="8243507"/>
          </a:xfrm>
          <a:prstGeom prst="rect">
            <a:avLst/>
          </a:prstGeom>
        </p:spPr>
        <p:txBody>
          <a:bodyPr lIns="0" tIns="0" rIns="0" bIns="0" rtlCol="0" anchor="t">
            <a:spAutoFit/>
          </a:bodyPr>
          <a:lstStyle/>
          <a:p>
            <a:pPr algn="l">
              <a:lnSpc>
                <a:spcPts val="4590"/>
              </a:lnSpc>
            </a:pPr>
            <a:r>
              <a:rPr lang="en-US" sz="3000" b="1">
                <a:solidFill>
                  <a:srgbClr val="000000"/>
                </a:solidFill>
                <a:latin typeface="Canva Sans Bold"/>
                <a:ea typeface="Canva Sans Bold"/>
                <a:cs typeface="Canva Sans Bold"/>
                <a:sym typeface="Canva Sans Bold"/>
              </a:rPr>
              <a:t>Performance Metrics Calculation</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Accuracy: Ratio of correct predictions to total predictions</a:t>
            </a:r>
          </a:p>
          <a:p>
            <a:pPr marL="1165860" lvl="2" indent="-388620" algn="l">
              <a:lnSpc>
                <a:spcPts val="4131"/>
              </a:lnSpc>
              <a:buFont typeface="Arial"/>
              <a:buChar char="⚬"/>
            </a:pPr>
            <a:r>
              <a:rPr lang="en-US" sz="2700">
                <a:solidFill>
                  <a:srgbClr val="000000"/>
                </a:solidFill>
                <a:latin typeface="Canva Sans"/>
                <a:ea typeface="Canva Sans"/>
                <a:cs typeface="Canva Sans"/>
                <a:sym typeface="Canva Sans"/>
              </a:rPr>
              <a:t>train_accuracy = (float)correct_predictions / train_size</a:t>
            </a:r>
          </a:p>
          <a:p>
            <a:pPr marL="1165860" lvl="2" indent="-388620" algn="l">
              <a:lnSpc>
                <a:spcPts val="4131"/>
              </a:lnSpc>
              <a:buFont typeface="Arial"/>
              <a:buChar char="⚬"/>
            </a:pPr>
            <a:r>
              <a:rPr lang="en-US" sz="2700">
                <a:solidFill>
                  <a:srgbClr val="000000"/>
                </a:solidFill>
                <a:latin typeface="Canva Sans"/>
                <a:ea typeface="Canva Sans"/>
                <a:cs typeface="Canva Sans"/>
                <a:sym typeface="Canva Sans"/>
              </a:rPr>
              <a:t>test_accuracy = (float)correct_predictions / test_size</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Error Rate: Percentage of incorrect predictions made by the model</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Calculated using </a:t>
            </a:r>
            <a:r>
              <a:rPr lang="en-US" sz="2700" b="1">
                <a:solidFill>
                  <a:srgbClr val="000000"/>
                </a:solidFill>
                <a:latin typeface="Canva Sans Bold"/>
                <a:ea typeface="Canva Sans Bold"/>
                <a:cs typeface="Canva Sans Bold"/>
                <a:sym typeface="Canva Sans Bold"/>
              </a:rPr>
              <a:t>calculate_error_rate()</a:t>
            </a:r>
            <a:r>
              <a:rPr lang="en-US" sz="2700">
                <a:solidFill>
                  <a:srgbClr val="000000"/>
                </a:solidFill>
                <a:latin typeface="Canva Sans"/>
                <a:ea typeface="Canva Sans"/>
                <a:cs typeface="Canva Sans"/>
                <a:sym typeface="Canva Sans"/>
              </a:rPr>
              <a:t> function</a:t>
            </a:r>
          </a:p>
          <a:p>
            <a:pPr algn="l">
              <a:lnSpc>
                <a:spcPts val="2448"/>
              </a:lnSpc>
            </a:pPr>
            <a:endParaRPr lang="en-US" sz="2700">
              <a:solidFill>
                <a:srgbClr val="000000"/>
              </a:solidFill>
              <a:latin typeface="Canva Sans"/>
              <a:ea typeface="Canva Sans"/>
              <a:cs typeface="Canva Sans"/>
              <a:sym typeface="Canva Sans"/>
            </a:endParaRPr>
          </a:p>
          <a:p>
            <a:pPr algn="l">
              <a:lnSpc>
                <a:spcPts val="4590"/>
              </a:lnSpc>
            </a:pPr>
            <a:r>
              <a:rPr lang="en-US" sz="3000" b="1">
                <a:solidFill>
                  <a:srgbClr val="000000"/>
                </a:solidFill>
                <a:latin typeface="Canva Sans Bold"/>
                <a:ea typeface="Canva Sans Bold"/>
                <a:cs typeface="Canva Sans Bold"/>
                <a:sym typeface="Canva Sans Bold"/>
              </a:rPr>
              <a:t>Training and Testing Split: </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Training Phase: Model trained using 80% of dataset as shown in the image above.</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Training accuracy and training error rate offer insights into model performance during learning.</a:t>
            </a:r>
          </a:p>
          <a:p>
            <a:pPr marL="582930" lvl="1" indent="-291465" algn="l">
              <a:lnSpc>
                <a:spcPts val="4131"/>
              </a:lnSpc>
              <a:buFont typeface="Arial"/>
              <a:buChar char="•"/>
            </a:pPr>
            <a:r>
              <a:rPr lang="en-US" sz="2700">
                <a:solidFill>
                  <a:srgbClr val="000000"/>
                </a:solidFill>
                <a:latin typeface="Canva Sans"/>
                <a:ea typeface="Canva Sans"/>
                <a:cs typeface="Canva Sans"/>
                <a:sym typeface="Canva Sans"/>
              </a:rPr>
              <a:t>Testing Phase: Evaluated using remaining 20% of dataset as shown in the image above.</a:t>
            </a:r>
          </a:p>
          <a:p>
            <a:pPr algn="l">
              <a:lnSpc>
                <a:spcPts val="4131"/>
              </a:lnSpc>
            </a:pPr>
            <a:endParaRPr lang="en-US" sz="2700">
              <a:solidFill>
                <a:srgbClr val="000000"/>
              </a:solidFill>
              <a:latin typeface="Canva Sans"/>
              <a:ea typeface="Canva Sans"/>
              <a:cs typeface="Canva Sans"/>
              <a:sym typeface="Canva Sans"/>
            </a:endParaRPr>
          </a:p>
        </p:txBody>
      </p:sp>
      <p:sp>
        <p:nvSpPr>
          <p:cNvPr id="5" name="Freeform 5"/>
          <p:cNvSpPr/>
          <p:nvPr/>
        </p:nvSpPr>
        <p:spPr>
          <a:xfrm>
            <a:off x="11718131" y="2955229"/>
            <a:ext cx="6301395" cy="764656"/>
          </a:xfrm>
          <a:custGeom>
            <a:avLst/>
            <a:gdLst/>
            <a:ahLst/>
            <a:cxnLst/>
            <a:rect l="l" t="t" r="r" b="b"/>
            <a:pathLst>
              <a:path w="6301395" h="764656">
                <a:moveTo>
                  <a:pt x="0" y="0"/>
                </a:moveTo>
                <a:lnTo>
                  <a:pt x="6301395" y="0"/>
                </a:lnTo>
                <a:lnTo>
                  <a:pt x="6301395" y="764655"/>
                </a:lnTo>
                <a:lnTo>
                  <a:pt x="0" y="764655"/>
                </a:lnTo>
                <a:lnTo>
                  <a:pt x="0" y="0"/>
                </a:lnTo>
                <a:close/>
              </a:path>
            </a:pathLst>
          </a:custGeom>
          <a:blipFill>
            <a:blip r:embed="rId5"/>
            <a:stretch>
              <a:fillRect t="-374074" b="-450592"/>
            </a:stretch>
          </a:blipFill>
        </p:spPr>
        <p:txBody>
          <a:bodyPr/>
          <a:lstStyle/>
          <a:p>
            <a:endParaRPr lang="en-SG"/>
          </a:p>
        </p:txBody>
      </p:sp>
      <p:sp>
        <p:nvSpPr>
          <p:cNvPr id="6" name="Freeform 6"/>
          <p:cNvSpPr/>
          <p:nvPr/>
        </p:nvSpPr>
        <p:spPr>
          <a:xfrm>
            <a:off x="11668692" y="4961183"/>
            <a:ext cx="6301395" cy="673112"/>
          </a:xfrm>
          <a:custGeom>
            <a:avLst/>
            <a:gdLst/>
            <a:ahLst/>
            <a:cxnLst/>
            <a:rect l="l" t="t" r="r" b="b"/>
            <a:pathLst>
              <a:path w="6301395" h="673112">
                <a:moveTo>
                  <a:pt x="0" y="0"/>
                </a:moveTo>
                <a:lnTo>
                  <a:pt x="6301394" y="0"/>
                </a:lnTo>
                <a:lnTo>
                  <a:pt x="6301394" y="673112"/>
                </a:lnTo>
                <a:lnTo>
                  <a:pt x="0" y="673112"/>
                </a:lnTo>
                <a:lnTo>
                  <a:pt x="0" y="0"/>
                </a:lnTo>
                <a:close/>
              </a:path>
            </a:pathLst>
          </a:custGeom>
          <a:blipFill>
            <a:blip r:embed="rId5"/>
            <a:stretch>
              <a:fillRect t="-950422"/>
            </a:stretch>
          </a:blipFill>
        </p:spPr>
        <p:txBody>
          <a:bodyPr/>
          <a:lstStyle/>
          <a:p>
            <a:endParaRPr lang="en-SG"/>
          </a:p>
        </p:txBody>
      </p:sp>
      <p:sp>
        <p:nvSpPr>
          <p:cNvPr id="9" name="TextBox 9"/>
          <p:cNvSpPr txBox="1"/>
          <p:nvPr/>
        </p:nvSpPr>
        <p:spPr>
          <a:xfrm>
            <a:off x="3773596"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10" name="TextBox 10"/>
          <p:cNvSpPr txBox="1"/>
          <p:nvPr/>
        </p:nvSpPr>
        <p:spPr>
          <a:xfrm>
            <a:off x="3773596" y="1492180"/>
            <a:ext cx="6943576" cy="459867"/>
          </a:xfrm>
          <a:prstGeom prst="rect">
            <a:avLst/>
          </a:prstGeom>
        </p:spPr>
        <p:txBody>
          <a:bodyPr lIns="0" tIns="0" rIns="0" bIns="0" rtlCol="0" anchor="t">
            <a:spAutoFit/>
          </a:bodyPr>
          <a:lstStyle/>
          <a:p>
            <a:pPr algn="ctr">
              <a:lnSpc>
                <a:spcPts val="3564"/>
              </a:lnSpc>
              <a:spcBef>
                <a:spcPct val="0"/>
              </a:spcBef>
            </a:pPr>
            <a:r>
              <a:rPr lang="en-US" sz="3300" b="1">
                <a:solidFill>
                  <a:srgbClr val="000000"/>
                </a:solidFill>
                <a:latin typeface="Canva Sans Bold"/>
                <a:ea typeface="Canva Sans Bold"/>
                <a:cs typeface="Canva Sans Bold"/>
                <a:sym typeface="Canva Sans Bold"/>
              </a:rPr>
              <a:t>Accuracy, Error Rate, and Metrics </a:t>
            </a:r>
          </a:p>
        </p:txBody>
      </p:sp>
      <p:sp>
        <p:nvSpPr>
          <p:cNvPr id="11" name="TextBox 11"/>
          <p:cNvSpPr txBox="1"/>
          <p:nvPr/>
        </p:nvSpPr>
        <p:spPr>
          <a:xfrm>
            <a:off x="11718131" y="1971097"/>
            <a:ext cx="6569869" cy="745999"/>
          </a:xfrm>
          <a:prstGeom prst="rect">
            <a:avLst/>
          </a:prstGeom>
        </p:spPr>
        <p:txBody>
          <a:bodyPr lIns="0" tIns="0" rIns="0" bIns="0" rtlCol="0" anchor="t">
            <a:spAutoFit/>
          </a:bodyPr>
          <a:lstStyle/>
          <a:p>
            <a:pPr algn="l">
              <a:lnSpc>
                <a:spcPts val="2916"/>
              </a:lnSpc>
              <a:spcBef>
                <a:spcPct val="0"/>
              </a:spcBef>
            </a:pPr>
            <a:r>
              <a:rPr lang="en-US" sz="2700" b="1">
                <a:solidFill>
                  <a:srgbClr val="000000"/>
                </a:solidFill>
                <a:latin typeface="Canva Sans Bold"/>
                <a:ea typeface="Canva Sans Bold"/>
                <a:cs typeface="Canva Sans Bold"/>
                <a:sym typeface="Canva Sans Bold"/>
              </a:rPr>
              <a:t>Accuracy, Error Rate, Dataset Splitting for Training Set</a:t>
            </a:r>
          </a:p>
        </p:txBody>
      </p:sp>
      <p:sp>
        <p:nvSpPr>
          <p:cNvPr id="12" name="TextBox 12"/>
          <p:cNvSpPr txBox="1"/>
          <p:nvPr/>
        </p:nvSpPr>
        <p:spPr>
          <a:xfrm>
            <a:off x="11668692" y="3977059"/>
            <a:ext cx="6619308" cy="745999"/>
          </a:xfrm>
          <a:prstGeom prst="rect">
            <a:avLst/>
          </a:prstGeom>
        </p:spPr>
        <p:txBody>
          <a:bodyPr lIns="0" tIns="0" rIns="0" bIns="0" rtlCol="0" anchor="t">
            <a:spAutoFit/>
          </a:bodyPr>
          <a:lstStyle/>
          <a:p>
            <a:pPr algn="l">
              <a:lnSpc>
                <a:spcPts val="2916"/>
              </a:lnSpc>
              <a:spcBef>
                <a:spcPct val="0"/>
              </a:spcBef>
            </a:pPr>
            <a:r>
              <a:rPr lang="en-US" sz="2700" b="1">
                <a:solidFill>
                  <a:srgbClr val="000000"/>
                </a:solidFill>
                <a:latin typeface="Canva Sans Bold"/>
                <a:ea typeface="Canva Sans Bold"/>
                <a:cs typeface="Canva Sans Bold"/>
                <a:sym typeface="Canva Sans Bold"/>
              </a:rPr>
              <a:t>Accuracy, Error Rate, Dataset Splitting for Testing Set</a:t>
            </a: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0950325" y="2578836"/>
            <a:ext cx="6236643" cy="6997861"/>
          </a:xfrm>
          <a:custGeom>
            <a:avLst/>
            <a:gdLst/>
            <a:ahLst/>
            <a:cxnLst/>
            <a:rect l="l" t="t" r="r" b="b"/>
            <a:pathLst>
              <a:path w="6236643" h="6997861">
                <a:moveTo>
                  <a:pt x="0" y="0"/>
                </a:moveTo>
                <a:lnTo>
                  <a:pt x="6236643" y="0"/>
                </a:lnTo>
                <a:lnTo>
                  <a:pt x="6236643" y="6997861"/>
                </a:lnTo>
                <a:lnTo>
                  <a:pt x="0" y="6997861"/>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440185" y="2426436"/>
            <a:ext cx="10076584" cy="4986509"/>
          </a:xfrm>
          <a:prstGeom prst="rect">
            <a:avLst/>
          </a:prstGeom>
        </p:spPr>
        <p:txBody>
          <a:bodyPr lIns="0" tIns="0" rIns="0" bIns="0" rtlCol="0" anchor="t">
            <a:spAutoFit/>
          </a:bodyPr>
          <a:lstStyle/>
          <a:p>
            <a:pPr algn="l">
              <a:lnSpc>
                <a:spcPts val="5497"/>
              </a:lnSpc>
            </a:pPr>
            <a:r>
              <a:rPr lang="en-US" sz="3233" b="1">
                <a:solidFill>
                  <a:srgbClr val="000000"/>
                </a:solidFill>
                <a:latin typeface="Canva Sans Bold"/>
                <a:ea typeface="Canva Sans Bold"/>
                <a:cs typeface="Canva Sans Bold"/>
                <a:sym typeface="Canva Sans Bold"/>
              </a:rPr>
              <a:t>Confusion Matrix and Other Metrics Results Saved</a:t>
            </a:r>
          </a:p>
          <a:p>
            <a:pPr marL="628400" lvl="1" indent="-314200" algn="l">
              <a:lnSpc>
                <a:spcPts val="4948"/>
              </a:lnSpc>
              <a:buFont typeface="Arial"/>
              <a:buChar char="•"/>
            </a:pPr>
            <a:r>
              <a:rPr lang="en-US" sz="2910">
                <a:solidFill>
                  <a:srgbClr val="000000"/>
                </a:solidFill>
                <a:latin typeface="Canva Sans"/>
                <a:ea typeface="Canva Sans"/>
                <a:cs typeface="Canva Sans"/>
                <a:sym typeface="Canva Sans"/>
              </a:rPr>
              <a:t>Results saved in "DecisionTree_ML/DTconfusion_matrix.txt" each time and used for plotting Confusion Matrix Plot</a:t>
            </a:r>
          </a:p>
          <a:p>
            <a:pPr algn="l">
              <a:lnSpc>
                <a:spcPts val="4948"/>
              </a:lnSpc>
            </a:pPr>
            <a:endParaRPr lang="en-US" sz="2910">
              <a:solidFill>
                <a:srgbClr val="000000"/>
              </a:solidFill>
              <a:latin typeface="Canva Sans"/>
              <a:ea typeface="Canva Sans"/>
              <a:cs typeface="Canva Sans"/>
              <a:sym typeface="Canva Sans"/>
            </a:endParaRPr>
          </a:p>
          <a:p>
            <a:pPr marL="628400" lvl="1" indent="-314200" algn="l">
              <a:lnSpc>
                <a:spcPts val="4948"/>
              </a:lnSpc>
              <a:buFont typeface="Arial"/>
              <a:buChar char="•"/>
            </a:pPr>
            <a:r>
              <a:rPr lang="en-US" sz="2910" b="1">
                <a:solidFill>
                  <a:srgbClr val="000000"/>
                </a:solidFill>
                <a:latin typeface="Canva Sans Bold"/>
                <a:ea typeface="Canva Sans Bold"/>
                <a:cs typeface="Canva Sans Bold"/>
                <a:sym typeface="Canva Sans Bold"/>
              </a:rPr>
              <a:t>Includes confusion matrix, accuracy, error rate and dataset splitting details for both training and testing phases</a:t>
            </a:r>
          </a:p>
        </p:txBody>
      </p:sp>
      <p:sp>
        <p:nvSpPr>
          <p:cNvPr id="8" name="TextBox 8"/>
          <p:cNvSpPr txBox="1"/>
          <p:nvPr/>
        </p:nvSpPr>
        <p:spPr>
          <a:xfrm>
            <a:off x="3791534" y="87901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9" name="TextBox 9"/>
          <p:cNvSpPr txBox="1"/>
          <p:nvPr/>
        </p:nvSpPr>
        <p:spPr>
          <a:xfrm>
            <a:off x="10826997" y="1931974"/>
            <a:ext cx="6483298" cy="417195"/>
          </a:xfrm>
          <a:prstGeom prst="rect">
            <a:avLst/>
          </a:prstGeom>
        </p:spPr>
        <p:txBody>
          <a:bodyPr lIns="0" tIns="0" rIns="0" bIns="0" rtlCol="0" anchor="t">
            <a:spAutoFit/>
          </a:bodyPr>
          <a:lstStyle/>
          <a:p>
            <a:pPr algn="l">
              <a:lnSpc>
                <a:spcPts val="3240"/>
              </a:lnSpc>
            </a:pPr>
            <a:r>
              <a:rPr lang="en-US" sz="3000" b="1">
                <a:solidFill>
                  <a:srgbClr val="000000"/>
                </a:solidFill>
                <a:latin typeface="Canva Sans Bold"/>
                <a:ea typeface="Canva Sans Bold"/>
                <a:cs typeface="Canva Sans Bold"/>
                <a:sym typeface="Canva Sans Bold"/>
              </a:rPr>
              <a:t>Snippet of DTconfusion_matrix.txt </a:t>
            </a: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280283" y="2530593"/>
            <a:ext cx="18007717" cy="7320306"/>
          </a:xfrm>
          <a:prstGeom prst="rect">
            <a:avLst/>
          </a:prstGeom>
        </p:spPr>
        <p:txBody>
          <a:bodyPr lIns="0" tIns="0" rIns="0" bIns="0" rtlCol="0" anchor="t">
            <a:spAutoFit/>
          </a:bodyPr>
          <a:lstStyle/>
          <a:p>
            <a:pPr algn="l">
              <a:lnSpc>
                <a:spcPts val="4499"/>
              </a:lnSpc>
            </a:pPr>
            <a:r>
              <a:rPr lang="en-US" sz="2999" b="1">
                <a:solidFill>
                  <a:srgbClr val="000000"/>
                </a:solidFill>
                <a:latin typeface="Canva Sans Bold"/>
                <a:ea typeface="Canva Sans Bold"/>
                <a:cs typeface="Canva Sans Bold"/>
                <a:sym typeface="Canva Sans Bold"/>
              </a:rPr>
              <a:t>Training and Testing Accuracy</a:t>
            </a:r>
          </a:p>
          <a:p>
            <a:pPr marL="582931" lvl="1" indent="-291466" algn="l">
              <a:lnSpc>
                <a:spcPts val="4050"/>
              </a:lnSpc>
              <a:buFont typeface="Arial"/>
              <a:buChar char="•"/>
            </a:pPr>
            <a:r>
              <a:rPr lang="en-US" sz="2700">
                <a:solidFill>
                  <a:srgbClr val="000000"/>
                </a:solidFill>
                <a:latin typeface="Canva Sans"/>
                <a:ea typeface="Canva Sans"/>
                <a:cs typeface="Canva Sans"/>
                <a:sym typeface="Canva Sans"/>
              </a:rPr>
              <a:t>Training Accuracy: 67.23% ; Testing Accuracy: 69.90%</a:t>
            </a:r>
          </a:p>
          <a:p>
            <a:pPr algn="l">
              <a:lnSpc>
                <a:spcPts val="899"/>
              </a:lnSpc>
            </a:pPr>
            <a:endParaRPr lang="en-US" sz="2700">
              <a:solidFill>
                <a:srgbClr val="000000"/>
              </a:solidFill>
              <a:latin typeface="Canva Sans"/>
              <a:ea typeface="Canva Sans"/>
              <a:cs typeface="Canva Sans"/>
              <a:sym typeface="Canva Sans"/>
            </a:endParaRPr>
          </a:p>
          <a:p>
            <a:pPr algn="l">
              <a:lnSpc>
                <a:spcPts val="1050"/>
              </a:lnSpc>
            </a:pPr>
            <a:endParaRPr lang="en-US" sz="2700">
              <a:solidFill>
                <a:srgbClr val="000000"/>
              </a:solidFill>
              <a:latin typeface="Canva Sans"/>
              <a:ea typeface="Canva Sans"/>
              <a:cs typeface="Canva Sans"/>
              <a:sym typeface="Canva Sans"/>
            </a:endParaRPr>
          </a:p>
          <a:p>
            <a:pPr algn="l">
              <a:lnSpc>
                <a:spcPts val="4499"/>
              </a:lnSpc>
            </a:pPr>
            <a:r>
              <a:rPr lang="en-US" sz="2999" b="1">
                <a:solidFill>
                  <a:srgbClr val="000000"/>
                </a:solidFill>
                <a:latin typeface="Canva Sans Bold"/>
                <a:ea typeface="Canva Sans Bold"/>
                <a:cs typeface="Canva Sans Bold"/>
                <a:sym typeface="Canva Sans Bold"/>
              </a:rPr>
              <a:t>Model Performance Analysis</a:t>
            </a:r>
          </a:p>
          <a:p>
            <a:pPr marL="582931" lvl="1" indent="-291466" algn="l">
              <a:lnSpc>
                <a:spcPts val="4050"/>
              </a:lnSpc>
              <a:buFont typeface="Arial"/>
              <a:buChar char="•"/>
            </a:pPr>
            <a:r>
              <a:rPr lang="en-US" sz="2700">
                <a:solidFill>
                  <a:srgbClr val="000000"/>
                </a:solidFill>
                <a:latin typeface="Canva Sans"/>
                <a:ea typeface="Canva Sans"/>
                <a:cs typeface="Canva Sans"/>
                <a:sym typeface="Canva Sans"/>
              </a:rPr>
              <a:t>Close values for training and testing accuracy indicate balanced performance, </a:t>
            </a:r>
            <a:r>
              <a:rPr lang="en-US" sz="2700" b="1">
                <a:solidFill>
                  <a:srgbClr val="000000"/>
                </a:solidFill>
                <a:latin typeface="Canva Sans Bold"/>
                <a:ea typeface="Canva Sans Bold"/>
                <a:cs typeface="Canva Sans Bold"/>
                <a:sym typeface="Canva Sans Bold"/>
              </a:rPr>
              <a:t>no overfitting</a:t>
            </a:r>
          </a:p>
          <a:p>
            <a:pPr marL="582931" lvl="1" indent="-291466" algn="l">
              <a:lnSpc>
                <a:spcPts val="4050"/>
              </a:lnSpc>
              <a:buFont typeface="Arial"/>
              <a:buChar char="•"/>
            </a:pPr>
            <a:r>
              <a:rPr lang="en-US" sz="2700">
                <a:solidFill>
                  <a:srgbClr val="000000"/>
                </a:solidFill>
                <a:latin typeface="Canva Sans"/>
                <a:ea typeface="Canva Sans"/>
                <a:cs typeface="Canva Sans"/>
                <a:sym typeface="Canva Sans"/>
              </a:rPr>
              <a:t>Confusion matrix provided insights as such: </a:t>
            </a:r>
          </a:p>
          <a:p>
            <a:pPr marL="1165863" lvl="2" indent="-388621" algn="l">
              <a:lnSpc>
                <a:spcPts val="4050"/>
              </a:lnSpc>
              <a:buFont typeface="Arial"/>
              <a:buChar char="⚬"/>
            </a:pPr>
            <a:r>
              <a:rPr lang="en-US" sz="2700">
                <a:solidFill>
                  <a:srgbClr val="000000"/>
                </a:solidFill>
                <a:latin typeface="Canva Sans"/>
                <a:ea typeface="Canva Sans"/>
                <a:cs typeface="Canva Sans"/>
                <a:sym typeface="Canva Sans"/>
              </a:rPr>
              <a:t>False Positives (FP) &lt; False Negatives (FN) suggesting the model is more conservative in predicting positives</a:t>
            </a:r>
          </a:p>
          <a:p>
            <a:pPr marL="1165863" lvl="2" indent="-388621" algn="l">
              <a:lnSpc>
                <a:spcPts val="4050"/>
              </a:lnSpc>
              <a:buFont typeface="Arial"/>
              <a:buChar char="⚬"/>
            </a:pPr>
            <a:r>
              <a:rPr lang="en-US" sz="2700">
                <a:solidFill>
                  <a:srgbClr val="000000"/>
                </a:solidFill>
                <a:latin typeface="Canva Sans"/>
                <a:ea typeface="Canva Sans"/>
                <a:cs typeface="Canva Sans"/>
                <a:sym typeface="Canva Sans"/>
              </a:rPr>
              <a:t>In my opinion, the trained decision tree model is optimal for our gameplay in easy mode for player to play against to have better chances of winning the game</a:t>
            </a:r>
          </a:p>
          <a:p>
            <a:pPr algn="l">
              <a:lnSpc>
                <a:spcPts val="1949"/>
              </a:lnSpc>
            </a:pPr>
            <a:endParaRPr lang="en-US" sz="2700">
              <a:solidFill>
                <a:srgbClr val="000000"/>
              </a:solidFill>
              <a:latin typeface="Canva Sans"/>
              <a:ea typeface="Canva Sans"/>
              <a:cs typeface="Canva Sans"/>
              <a:sym typeface="Canva Sans"/>
            </a:endParaRPr>
          </a:p>
          <a:p>
            <a:pPr algn="l">
              <a:lnSpc>
                <a:spcPts val="4499"/>
              </a:lnSpc>
            </a:pPr>
            <a:r>
              <a:rPr lang="en-US" sz="2999" b="1">
                <a:solidFill>
                  <a:srgbClr val="000000"/>
                </a:solidFill>
                <a:latin typeface="Canva Sans Bold"/>
                <a:ea typeface="Canva Sans Bold"/>
                <a:cs typeface="Canva Sans Bold"/>
                <a:sym typeface="Canva Sans Bold"/>
              </a:rPr>
              <a:t>Ensuring Robustness</a:t>
            </a:r>
          </a:p>
          <a:p>
            <a:pPr marL="582931" lvl="1" indent="-291466" algn="l">
              <a:lnSpc>
                <a:spcPts val="4050"/>
              </a:lnSpc>
              <a:buFont typeface="Arial"/>
              <a:buChar char="•"/>
            </a:pPr>
            <a:r>
              <a:rPr lang="en-US" sz="2700">
                <a:solidFill>
                  <a:srgbClr val="000000"/>
                </a:solidFill>
                <a:latin typeface="Canva Sans"/>
                <a:ea typeface="Canva Sans"/>
                <a:cs typeface="Canva Sans"/>
                <a:sym typeface="Canva Sans"/>
              </a:rPr>
              <a:t>Combination of predictive modeling and error analysis helped refine the decision tree</a:t>
            </a:r>
          </a:p>
          <a:p>
            <a:pPr marL="582931" lvl="1" indent="-291466" algn="l">
              <a:lnSpc>
                <a:spcPts val="4050"/>
              </a:lnSpc>
              <a:buFont typeface="Arial"/>
              <a:buChar char="•"/>
            </a:pPr>
            <a:r>
              <a:rPr lang="en-US" sz="2700">
                <a:solidFill>
                  <a:srgbClr val="000000"/>
                </a:solidFill>
                <a:latin typeface="Canva Sans"/>
                <a:ea typeface="Canva Sans"/>
                <a:cs typeface="Canva Sans"/>
                <a:sym typeface="Canva Sans"/>
              </a:rPr>
              <a:t>Model learned from errors improving its future performance</a:t>
            </a:r>
          </a:p>
          <a:p>
            <a:pPr algn="l">
              <a:lnSpc>
                <a:spcPts val="4050"/>
              </a:lnSpc>
            </a:pPr>
            <a:endParaRPr lang="en-US" sz="2700">
              <a:solidFill>
                <a:srgbClr val="000000"/>
              </a:solidFill>
              <a:latin typeface="Canva Sans"/>
              <a:ea typeface="Canva Sans"/>
              <a:cs typeface="Canva Sans"/>
              <a:sym typeface="Canva Sans"/>
            </a:endParaRPr>
          </a:p>
        </p:txBody>
      </p:sp>
      <p:sp>
        <p:nvSpPr>
          <p:cNvPr id="5" name="TextBox 5"/>
          <p:cNvSpPr txBox="1"/>
          <p:nvPr/>
        </p:nvSpPr>
        <p:spPr>
          <a:xfrm>
            <a:off x="3773596"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3773596" y="1567748"/>
            <a:ext cx="4838998" cy="481965"/>
          </a:xfrm>
          <a:prstGeom prst="rect">
            <a:avLst/>
          </a:prstGeom>
        </p:spPr>
        <p:txBody>
          <a:bodyPr lIns="0" tIns="0" rIns="0" bIns="0" rtlCol="0" anchor="t">
            <a:spAutoFit/>
          </a:bodyPr>
          <a:lstStyle/>
          <a:p>
            <a:pPr algn="ctr">
              <a:lnSpc>
                <a:spcPts val="3780"/>
              </a:lnSpc>
              <a:spcBef>
                <a:spcPct val="0"/>
              </a:spcBef>
            </a:pPr>
            <a:r>
              <a:rPr lang="en-US" sz="3500" b="1">
                <a:solidFill>
                  <a:srgbClr val="000000"/>
                </a:solidFill>
                <a:latin typeface="Canva Sans Bold"/>
                <a:ea typeface="Canva Sans Bold"/>
                <a:cs typeface="Canva Sans Bold"/>
                <a:sym typeface="Canva Sans Bold"/>
              </a:rPr>
              <a:t>Model Results Review </a:t>
            </a: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8513655" y="2583998"/>
            <a:ext cx="9460068" cy="4765509"/>
          </a:xfrm>
          <a:custGeom>
            <a:avLst/>
            <a:gdLst/>
            <a:ahLst/>
            <a:cxnLst/>
            <a:rect l="l" t="t" r="r" b="b"/>
            <a:pathLst>
              <a:path w="9460068" h="4765509">
                <a:moveTo>
                  <a:pt x="0" y="0"/>
                </a:moveTo>
                <a:lnTo>
                  <a:pt x="9460068" y="0"/>
                </a:lnTo>
                <a:lnTo>
                  <a:pt x="9460068" y="4765509"/>
                </a:lnTo>
                <a:lnTo>
                  <a:pt x="0" y="4765509"/>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3773596"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3773596" y="1509504"/>
            <a:ext cx="9438829" cy="417195"/>
          </a:xfrm>
          <a:prstGeom prst="rect">
            <a:avLst/>
          </a:prstGeom>
        </p:spPr>
        <p:txBody>
          <a:bodyPr lIns="0" tIns="0" rIns="0" bIns="0" rtlCol="0" anchor="t">
            <a:spAutoFit/>
          </a:bodyPr>
          <a:lstStyle/>
          <a:p>
            <a:pPr algn="ctr">
              <a:lnSpc>
                <a:spcPts val="3240"/>
              </a:lnSpc>
              <a:spcBef>
                <a:spcPct val="0"/>
              </a:spcBef>
            </a:pPr>
            <a:r>
              <a:rPr lang="en-US" sz="3000" b="1">
                <a:solidFill>
                  <a:srgbClr val="000000"/>
                </a:solidFill>
                <a:latin typeface="Canva Sans Bold"/>
                <a:ea typeface="Canva Sans Bold"/>
                <a:cs typeface="Canva Sans Bold"/>
                <a:sym typeface="Canva Sans Bold"/>
              </a:rPr>
              <a:t> Integrated with Confusion Matrix Plot and Results </a:t>
            </a:r>
          </a:p>
        </p:txBody>
      </p:sp>
      <p:sp>
        <p:nvSpPr>
          <p:cNvPr id="9" name="TextBox 9"/>
          <p:cNvSpPr txBox="1"/>
          <p:nvPr/>
        </p:nvSpPr>
        <p:spPr>
          <a:xfrm>
            <a:off x="107626" y="2956977"/>
            <a:ext cx="8709125" cy="4010025"/>
          </a:xfrm>
          <a:prstGeom prst="rect">
            <a:avLst/>
          </a:prstGeom>
        </p:spPr>
        <p:txBody>
          <a:bodyPr lIns="0" tIns="0" rIns="0" bIns="0" rtlCol="0" anchor="t">
            <a:spAutoFit/>
          </a:bodyPr>
          <a:lstStyle/>
          <a:p>
            <a:pPr marL="576179" lvl="1" indent="-288090" algn="l">
              <a:lnSpc>
                <a:spcPts val="3202"/>
              </a:lnSpc>
              <a:buFont typeface="Arial"/>
              <a:buChar char="•"/>
            </a:pPr>
            <a:r>
              <a:rPr lang="en-US" sz="2668">
                <a:solidFill>
                  <a:srgbClr val="000000"/>
                </a:solidFill>
                <a:latin typeface="Canva Sans"/>
                <a:ea typeface="Canva Sans"/>
                <a:cs typeface="Canva Sans"/>
                <a:sym typeface="Canva Sans"/>
              </a:rPr>
              <a:t>Run confusionmatrix.py file</a:t>
            </a:r>
          </a:p>
          <a:p>
            <a:pPr algn="l">
              <a:lnSpc>
                <a:spcPts val="3202"/>
              </a:lnSpc>
            </a:pPr>
            <a:endParaRPr lang="en-US" sz="2668">
              <a:solidFill>
                <a:srgbClr val="000000"/>
              </a:solidFill>
              <a:latin typeface="Canva Sans"/>
              <a:ea typeface="Canva Sans"/>
              <a:cs typeface="Canva Sans"/>
              <a:sym typeface="Canva Sans"/>
            </a:endParaRPr>
          </a:p>
          <a:p>
            <a:pPr marL="576179" lvl="1" indent="-288090" algn="l">
              <a:lnSpc>
                <a:spcPts val="3202"/>
              </a:lnSpc>
              <a:buFont typeface="Arial"/>
              <a:buChar char="•"/>
            </a:pPr>
            <a:r>
              <a:rPr lang="en-US" sz="2668">
                <a:solidFill>
                  <a:srgbClr val="000000"/>
                </a:solidFill>
                <a:latin typeface="Canva Sans"/>
                <a:ea typeface="Canva Sans"/>
                <a:cs typeface="Canva Sans"/>
                <a:sym typeface="Canva Sans"/>
              </a:rPr>
              <a:t>This script generates a confusion matrix plot using the data from the DTconfusion_matrix.txt file</a:t>
            </a:r>
          </a:p>
          <a:p>
            <a:pPr algn="l">
              <a:lnSpc>
                <a:spcPts val="3202"/>
              </a:lnSpc>
            </a:pPr>
            <a:endParaRPr lang="en-US" sz="2668">
              <a:solidFill>
                <a:srgbClr val="000000"/>
              </a:solidFill>
              <a:latin typeface="Canva Sans"/>
              <a:ea typeface="Canva Sans"/>
              <a:cs typeface="Canva Sans"/>
              <a:sym typeface="Canva Sans"/>
            </a:endParaRPr>
          </a:p>
          <a:p>
            <a:pPr marL="576179" lvl="1" indent="-288090" algn="l">
              <a:lnSpc>
                <a:spcPts val="3202"/>
              </a:lnSpc>
              <a:buFont typeface="Arial"/>
              <a:buChar char="•"/>
            </a:pPr>
            <a:r>
              <a:rPr lang="en-US" sz="2668">
                <a:solidFill>
                  <a:srgbClr val="000000"/>
                </a:solidFill>
                <a:latin typeface="Canva Sans"/>
                <a:ea typeface="Canva Sans"/>
                <a:cs typeface="Canva Sans"/>
                <a:sym typeface="Canva Sans"/>
              </a:rPr>
              <a:t> The resulting matrix will be displayed as a plot and saved as a PNG image named DT_Confusion_Matrix.png</a:t>
            </a:r>
          </a:p>
          <a:p>
            <a:pPr algn="l">
              <a:lnSpc>
                <a:spcPts val="3202"/>
              </a:lnSpc>
              <a:spcBef>
                <a:spcPct val="0"/>
              </a:spcBef>
            </a:pPr>
            <a:endParaRPr lang="en-US" sz="2668">
              <a:solidFill>
                <a:srgbClr val="000000"/>
              </a:solidFill>
              <a:latin typeface="Canva Sans"/>
              <a:ea typeface="Canva Sans"/>
              <a:cs typeface="Canva Sans"/>
              <a:sym typeface="Canva Sans"/>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9086806" y="3973830"/>
            <a:ext cx="9099355" cy="4925026"/>
          </a:xfrm>
          <a:custGeom>
            <a:avLst/>
            <a:gdLst/>
            <a:ahLst/>
            <a:cxnLst/>
            <a:rect l="l" t="t" r="r" b="b"/>
            <a:pathLst>
              <a:path w="9099355" h="4925026">
                <a:moveTo>
                  <a:pt x="0" y="0"/>
                </a:moveTo>
                <a:lnTo>
                  <a:pt x="9099355" y="0"/>
                </a:lnTo>
                <a:lnTo>
                  <a:pt x="9099355" y="4925026"/>
                </a:lnTo>
                <a:lnTo>
                  <a:pt x="0" y="4925026"/>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252804" y="2431346"/>
            <a:ext cx="8260851" cy="6431280"/>
          </a:xfrm>
          <a:prstGeom prst="rect">
            <a:avLst/>
          </a:prstGeom>
        </p:spPr>
        <p:txBody>
          <a:bodyPr lIns="0" tIns="0" rIns="0" bIns="0" rtlCol="0" anchor="t">
            <a:spAutoFit/>
          </a:bodyPr>
          <a:lstStyle/>
          <a:p>
            <a:pPr algn="l">
              <a:lnSpc>
                <a:spcPts val="3375"/>
              </a:lnSpc>
            </a:pPr>
            <a:r>
              <a:rPr lang="en-US" sz="2700" b="1">
                <a:solidFill>
                  <a:srgbClr val="000000"/>
                </a:solidFill>
                <a:latin typeface="Canva Sans Bold"/>
                <a:ea typeface="Canva Sans Bold"/>
                <a:cs typeface="Canva Sans Bold"/>
                <a:sym typeface="Canva Sans Bold"/>
              </a:rPr>
              <a:t>How RANDOMNESS_FACTOR Works</a:t>
            </a:r>
          </a:p>
          <a:p>
            <a:pPr marL="582932" lvl="1" indent="-291466" algn="l">
              <a:lnSpc>
                <a:spcPts val="3375"/>
              </a:lnSpc>
              <a:buFont typeface="Arial"/>
              <a:buChar char="•"/>
            </a:pPr>
            <a:r>
              <a:rPr lang="en-US" sz="2700">
                <a:solidFill>
                  <a:srgbClr val="000000"/>
                </a:solidFill>
                <a:latin typeface="Canva Sans"/>
                <a:ea typeface="Canva Sans"/>
                <a:cs typeface="Canva Sans"/>
                <a:sym typeface="Canva Sans"/>
              </a:rPr>
              <a:t>Value Range</a:t>
            </a:r>
          </a:p>
          <a:p>
            <a:pPr marL="582932" lvl="1" indent="-291466" algn="l">
              <a:lnSpc>
                <a:spcPts val="3375"/>
              </a:lnSpc>
              <a:buFont typeface="Arial"/>
              <a:buChar char="•"/>
            </a:pPr>
            <a:r>
              <a:rPr lang="en-US" sz="2700">
                <a:solidFill>
                  <a:srgbClr val="000000"/>
                </a:solidFill>
                <a:latin typeface="Canva Sans"/>
                <a:ea typeface="Canva Sans"/>
                <a:cs typeface="Canva Sans"/>
                <a:sym typeface="Canva Sans"/>
              </a:rPr>
              <a:t>RANDOMNESS_FACTOR is a float between 0.0 and 1.0, representing a probability.</a:t>
            </a:r>
          </a:p>
          <a:p>
            <a:pPr algn="l">
              <a:lnSpc>
                <a:spcPts val="3375"/>
              </a:lnSpc>
            </a:pPr>
            <a:endParaRPr lang="en-US" sz="2700">
              <a:solidFill>
                <a:srgbClr val="000000"/>
              </a:solidFill>
              <a:latin typeface="Canva Sans"/>
              <a:ea typeface="Canva Sans"/>
              <a:cs typeface="Canva Sans"/>
              <a:sym typeface="Canva Sans"/>
            </a:endParaRPr>
          </a:p>
          <a:p>
            <a:pPr algn="l">
              <a:lnSpc>
                <a:spcPts val="3375"/>
              </a:lnSpc>
            </a:pPr>
            <a:r>
              <a:rPr lang="en-US" sz="2700" b="1">
                <a:solidFill>
                  <a:srgbClr val="000000"/>
                </a:solidFill>
                <a:latin typeface="Canva Sans Bold"/>
                <a:ea typeface="Canva Sans Bold"/>
                <a:cs typeface="Canva Sans Bold"/>
                <a:sym typeface="Canva Sans Bold"/>
              </a:rPr>
              <a:t>Condition</a:t>
            </a:r>
          </a:p>
          <a:p>
            <a:pPr marL="582932" lvl="1" indent="-291466" algn="l">
              <a:lnSpc>
                <a:spcPts val="3375"/>
              </a:lnSpc>
              <a:buFont typeface="Arial"/>
              <a:buChar char="•"/>
            </a:pPr>
            <a:r>
              <a:rPr lang="en-US" sz="2700">
                <a:solidFill>
                  <a:srgbClr val="000000"/>
                </a:solidFill>
                <a:latin typeface="Canva Sans"/>
                <a:ea typeface="Canva Sans"/>
                <a:cs typeface="Canva Sans"/>
                <a:sym typeface="Canva Sans"/>
              </a:rPr>
              <a:t>A random value (from rand() normalized by RAND_MAX) is compared against RANDOMNESS_FACTOR.</a:t>
            </a:r>
          </a:p>
          <a:p>
            <a:pPr marL="582932" lvl="1" indent="-291466" algn="l">
              <a:lnSpc>
                <a:spcPts val="3375"/>
              </a:lnSpc>
              <a:buFont typeface="Arial"/>
              <a:buChar char="•"/>
            </a:pPr>
            <a:r>
              <a:rPr lang="en-US" sz="2700">
                <a:solidFill>
                  <a:srgbClr val="000000"/>
                </a:solidFill>
                <a:latin typeface="Canva Sans"/>
                <a:ea typeface="Canva Sans"/>
                <a:cs typeface="Canva Sans"/>
                <a:sym typeface="Canva Sans"/>
              </a:rPr>
              <a:t>If random value &lt; RANDOMNESS_FACTOR: The prediction is flipped (e.g., from positive to negative or vice versa).</a:t>
            </a:r>
          </a:p>
          <a:p>
            <a:pPr marL="582932" lvl="1" indent="-291466" algn="l">
              <a:lnSpc>
                <a:spcPts val="3375"/>
              </a:lnSpc>
              <a:buFont typeface="Arial"/>
              <a:buChar char="•"/>
            </a:pPr>
            <a:r>
              <a:rPr lang="en-US" sz="2700">
                <a:solidFill>
                  <a:srgbClr val="000000"/>
                </a:solidFill>
                <a:latin typeface="Canva Sans"/>
                <a:ea typeface="Canva Sans"/>
                <a:cs typeface="Canva Sans"/>
                <a:sym typeface="Canva Sans"/>
              </a:rPr>
              <a:t>Else: The normal prediction is returned</a:t>
            </a:r>
          </a:p>
          <a:p>
            <a:pPr algn="l">
              <a:lnSpc>
                <a:spcPts val="3375"/>
              </a:lnSpc>
            </a:pPr>
            <a:endParaRPr lang="en-US" sz="2700">
              <a:solidFill>
                <a:srgbClr val="000000"/>
              </a:solidFill>
              <a:latin typeface="Canva Sans"/>
              <a:ea typeface="Canva Sans"/>
              <a:cs typeface="Canva Sans"/>
              <a:sym typeface="Canva Sans"/>
            </a:endParaRPr>
          </a:p>
          <a:p>
            <a:pPr algn="l">
              <a:lnSpc>
                <a:spcPts val="3375"/>
              </a:lnSpc>
            </a:pPr>
            <a:endParaRPr lang="en-US" sz="2700">
              <a:solidFill>
                <a:srgbClr val="000000"/>
              </a:solidFill>
              <a:latin typeface="Canva Sans"/>
              <a:ea typeface="Canva Sans"/>
              <a:cs typeface="Canva Sans"/>
              <a:sym typeface="Canva Sans"/>
            </a:endParaRPr>
          </a:p>
        </p:txBody>
      </p:sp>
      <p:sp>
        <p:nvSpPr>
          <p:cNvPr id="8" name="TextBox 8"/>
          <p:cNvSpPr txBox="1"/>
          <p:nvPr/>
        </p:nvSpPr>
        <p:spPr>
          <a:xfrm>
            <a:off x="3773596" y="187071"/>
            <a:ext cx="14070926" cy="11593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a:t>
            </a:r>
          </a:p>
          <a:p>
            <a:pPr algn="l">
              <a:lnSpc>
                <a:spcPts val="4536"/>
              </a:lnSpc>
            </a:pPr>
            <a:r>
              <a:rPr lang="en-US" sz="4200" b="1">
                <a:solidFill>
                  <a:srgbClr val="000000"/>
                </a:solidFill>
                <a:latin typeface="Canva Sans Bold"/>
                <a:ea typeface="Canva Sans Bold"/>
                <a:cs typeface="Canva Sans Bold"/>
                <a:sym typeface="Canva Sans Bold"/>
              </a:rPr>
              <a:t>(Easy Mode) </a:t>
            </a:r>
          </a:p>
        </p:txBody>
      </p:sp>
      <p:sp>
        <p:nvSpPr>
          <p:cNvPr id="9" name="TextBox 9"/>
          <p:cNvSpPr txBox="1"/>
          <p:nvPr/>
        </p:nvSpPr>
        <p:spPr>
          <a:xfrm>
            <a:off x="3773596" y="1346454"/>
            <a:ext cx="9783068" cy="485775"/>
          </a:xfrm>
          <a:prstGeom prst="rect">
            <a:avLst/>
          </a:prstGeom>
        </p:spPr>
        <p:txBody>
          <a:bodyPr lIns="0" tIns="0" rIns="0" bIns="0" rtlCol="0" anchor="t">
            <a:spAutoFit/>
          </a:bodyPr>
          <a:lstStyle/>
          <a:p>
            <a:pPr algn="ctr">
              <a:lnSpc>
                <a:spcPts val="3839"/>
              </a:lnSpc>
              <a:spcBef>
                <a:spcPct val="0"/>
              </a:spcBef>
            </a:pPr>
            <a:r>
              <a:rPr lang="en-US" sz="3199" b="1">
                <a:solidFill>
                  <a:srgbClr val="000000"/>
                </a:solidFill>
                <a:latin typeface="Canva Sans Bold"/>
                <a:ea typeface="Canva Sans Bold"/>
                <a:cs typeface="Canva Sans Bold"/>
                <a:sym typeface="Canva Sans Bold"/>
              </a:rPr>
              <a:t>Features Enhancements: Predictive Randomness </a:t>
            </a:r>
          </a:p>
        </p:txBody>
      </p:sp>
      <p:sp>
        <p:nvSpPr>
          <p:cNvPr id="10" name="TextBox 10"/>
          <p:cNvSpPr txBox="1"/>
          <p:nvPr/>
        </p:nvSpPr>
        <p:spPr>
          <a:xfrm>
            <a:off x="10055593" y="3326130"/>
            <a:ext cx="6689675" cy="419100"/>
          </a:xfrm>
          <a:prstGeom prst="rect">
            <a:avLst/>
          </a:prstGeom>
        </p:spPr>
        <p:txBody>
          <a:bodyPr lIns="0" tIns="0" rIns="0" bIns="0" rtlCol="0" anchor="t">
            <a:spAutoFit/>
          </a:bodyPr>
          <a:lstStyle/>
          <a:p>
            <a:pPr algn="ctr">
              <a:lnSpc>
                <a:spcPts val="3360"/>
              </a:lnSpc>
              <a:spcBef>
                <a:spcPct val="0"/>
              </a:spcBef>
            </a:pPr>
            <a:r>
              <a:rPr lang="en-US" sz="2800" b="1">
                <a:solidFill>
                  <a:srgbClr val="000000"/>
                </a:solidFill>
                <a:latin typeface="Canva Sans Bold"/>
                <a:ea typeface="Canva Sans Bold"/>
                <a:cs typeface="Canva Sans Bold"/>
                <a:sym typeface="Canva Sans Bold"/>
              </a:rPr>
              <a:t>Flowchart for Predictive Randomness  </a:t>
            </a:r>
          </a:p>
        </p:txBody>
      </p:sp>
      <p:sp>
        <p:nvSpPr>
          <p:cNvPr id="11" name="TextBox 11"/>
          <p:cNvSpPr txBox="1"/>
          <p:nvPr/>
        </p:nvSpPr>
        <p:spPr>
          <a:xfrm>
            <a:off x="329089" y="8282940"/>
            <a:ext cx="17515433" cy="1893570"/>
          </a:xfrm>
          <a:prstGeom prst="rect">
            <a:avLst/>
          </a:prstGeom>
        </p:spPr>
        <p:txBody>
          <a:bodyPr lIns="0" tIns="0" rIns="0" bIns="0" rtlCol="0" anchor="t">
            <a:spAutoFit/>
          </a:bodyPr>
          <a:lstStyle/>
          <a:p>
            <a:pPr marL="582932" lvl="1" indent="-291466" algn="l">
              <a:lnSpc>
                <a:spcPts val="3780"/>
              </a:lnSpc>
              <a:buFont typeface="Arial"/>
              <a:buChar char="•"/>
            </a:pPr>
            <a:r>
              <a:rPr lang="en-US" sz="2700">
                <a:solidFill>
                  <a:srgbClr val="000000"/>
                </a:solidFill>
                <a:latin typeface="Canva Sans"/>
                <a:ea typeface="Canva Sans"/>
                <a:cs typeface="Canva Sans"/>
                <a:sym typeface="Canva Sans"/>
              </a:rPr>
              <a:t>Normally, our model would pick the ‘best’ move</a:t>
            </a:r>
          </a:p>
          <a:p>
            <a:pPr marL="582932" lvl="1" indent="-291466" algn="l">
              <a:lnSpc>
                <a:spcPts val="3780"/>
              </a:lnSpc>
              <a:buFont typeface="Arial"/>
              <a:buChar char="•"/>
            </a:pPr>
            <a:r>
              <a:rPr lang="en-US" sz="2700">
                <a:solidFill>
                  <a:srgbClr val="000000"/>
                </a:solidFill>
                <a:latin typeface="Canva Sans"/>
                <a:ea typeface="Canva Sans"/>
                <a:cs typeface="Canva Sans"/>
                <a:sym typeface="Canva Sans"/>
              </a:rPr>
              <a:t>For example, if with a 20% randomness factor</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Occasionally choose a less obvious or even suboptimal move to surprise the player </a:t>
            </a:r>
          </a:p>
          <a:p>
            <a:pPr marL="1165863" lvl="2" indent="-388621" algn="l">
              <a:lnSpc>
                <a:spcPts val="3780"/>
              </a:lnSpc>
              <a:buFont typeface="Arial"/>
              <a:buChar char="⚬"/>
            </a:pPr>
            <a:r>
              <a:rPr lang="en-US" sz="2700">
                <a:solidFill>
                  <a:srgbClr val="000000"/>
                </a:solidFill>
                <a:latin typeface="Canva Sans"/>
                <a:ea typeface="Canva Sans"/>
                <a:cs typeface="Canva Sans"/>
                <a:sym typeface="Canva Sans"/>
              </a:rPr>
              <a:t>Makes the predictions less rigid and more human-like &amp; make gameplay more interesting &amp; dynamic</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6" name="TextBox 6"/>
          <p:cNvSpPr txBox="1"/>
          <p:nvPr/>
        </p:nvSpPr>
        <p:spPr>
          <a:xfrm>
            <a:off x="3915264" y="975623"/>
            <a:ext cx="12370350" cy="716280"/>
          </a:xfrm>
          <a:prstGeom prst="rect">
            <a:avLst/>
          </a:prstGeom>
        </p:spPr>
        <p:txBody>
          <a:bodyPr lIns="0" tIns="0" rIns="0" bIns="0" rtlCol="0" anchor="t">
            <a:spAutoFit/>
          </a:bodyPr>
          <a:lstStyle/>
          <a:p>
            <a:pPr algn="ctr">
              <a:lnSpc>
                <a:spcPts val="4860"/>
              </a:lnSpc>
            </a:pPr>
            <a:r>
              <a:rPr lang="en-US" sz="4500" b="1" i="1">
                <a:solidFill>
                  <a:srgbClr val="003865"/>
                </a:solidFill>
                <a:latin typeface="Arial Bold Italics"/>
                <a:ea typeface="Arial Bold Italics"/>
                <a:cs typeface="Arial Bold Italics"/>
                <a:sym typeface="Arial Bold Italics"/>
              </a:rPr>
              <a:t>Individual Contributions Time</a:t>
            </a: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2701167" y="3387350"/>
            <a:ext cx="5143356" cy="6554252"/>
          </a:xfrm>
          <a:custGeom>
            <a:avLst/>
            <a:gdLst/>
            <a:ahLst/>
            <a:cxnLst/>
            <a:rect l="l" t="t" r="r" b="b"/>
            <a:pathLst>
              <a:path w="5143356" h="6554252">
                <a:moveTo>
                  <a:pt x="0" y="0"/>
                </a:moveTo>
                <a:lnTo>
                  <a:pt x="5143356" y="0"/>
                </a:lnTo>
                <a:lnTo>
                  <a:pt x="5143356" y="6554252"/>
                </a:lnTo>
                <a:lnTo>
                  <a:pt x="0" y="6554252"/>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197314" y="2704048"/>
            <a:ext cx="12153322" cy="6743700"/>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Canva Sans Bold"/>
                <a:ea typeface="Canva Sans Bold"/>
                <a:cs typeface="Canva Sans Bold"/>
                <a:sym typeface="Canva Sans Bold"/>
              </a:rPr>
              <a:t>Function free_tree() purpose </a:t>
            </a: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Go through the entire decision tree and free up memory systematically ensuring that no parts of the tree are left using up valuable resources</a:t>
            </a:r>
          </a:p>
          <a:p>
            <a:pPr algn="l">
              <a:lnSpc>
                <a:spcPts val="3600"/>
              </a:lnSpc>
            </a:pPr>
            <a:endParaRPr lang="en-US" sz="2700">
              <a:solidFill>
                <a:srgbClr val="000000"/>
              </a:solidFill>
              <a:latin typeface="Canva Sans"/>
              <a:ea typeface="Canva Sans"/>
              <a:cs typeface="Canva Sans"/>
              <a:sym typeface="Canva Sans"/>
            </a:endParaRPr>
          </a:p>
          <a:p>
            <a:pPr algn="l">
              <a:lnSpc>
                <a:spcPts val="3600"/>
              </a:lnSpc>
              <a:spcBef>
                <a:spcPct val="0"/>
              </a:spcBef>
            </a:pPr>
            <a:r>
              <a:rPr lang="en-US" sz="3000" b="1">
                <a:solidFill>
                  <a:srgbClr val="000000"/>
                </a:solidFill>
                <a:latin typeface="Canva Sans Bold"/>
                <a:ea typeface="Canva Sans Bold"/>
                <a:cs typeface="Canva Sans Bold"/>
                <a:sym typeface="Canva Sans Bold"/>
              </a:rPr>
              <a:t>How Memory Deallocation Works</a:t>
            </a: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Check for NULL Node</a:t>
            </a:r>
          </a:p>
          <a:p>
            <a:pPr marL="1165863" lvl="2" indent="-388621" algn="l">
              <a:lnSpc>
                <a:spcPts val="3240"/>
              </a:lnSpc>
              <a:spcBef>
                <a:spcPct val="0"/>
              </a:spcBef>
              <a:buFont typeface="Arial"/>
              <a:buChar char="⚬"/>
            </a:pPr>
            <a:r>
              <a:rPr lang="en-US" sz="2700">
                <a:solidFill>
                  <a:srgbClr val="000000"/>
                </a:solidFill>
                <a:latin typeface="Canva Sans"/>
                <a:ea typeface="Canva Sans"/>
                <a:cs typeface="Canva Sans"/>
                <a:sym typeface="Canva Sans"/>
              </a:rPr>
              <a:t>if a given node is NULL, meaning there is no memory to free. If it is, the function simply returns</a:t>
            </a:r>
          </a:p>
          <a:p>
            <a:pPr algn="l">
              <a:lnSpc>
                <a:spcPts val="3240"/>
              </a:lnSpc>
              <a:spcBef>
                <a:spcPct val="0"/>
              </a:spcBef>
            </a:pPr>
            <a:endParaRPr lang="en-US" sz="2700">
              <a:solidFill>
                <a:srgbClr val="000000"/>
              </a:solidFill>
              <a:latin typeface="Canva Sans"/>
              <a:ea typeface="Canva Sans"/>
              <a:cs typeface="Canva Sans"/>
              <a:sym typeface="Canva Sans"/>
            </a:endParaRPr>
          </a:p>
          <a:p>
            <a:pPr algn="l">
              <a:lnSpc>
                <a:spcPts val="3600"/>
              </a:lnSpc>
              <a:spcBef>
                <a:spcPct val="0"/>
              </a:spcBef>
            </a:pPr>
            <a:r>
              <a:rPr lang="en-US" sz="3000" b="1">
                <a:solidFill>
                  <a:srgbClr val="000000"/>
                </a:solidFill>
                <a:latin typeface="Canva Sans Bold"/>
                <a:ea typeface="Canva Sans Bold"/>
                <a:cs typeface="Canva Sans Bold"/>
                <a:sym typeface="Canva Sans Bold"/>
              </a:rPr>
              <a:t>Recursive Deallocation</a:t>
            </a: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It then recursively calls itself to free the memory for the left and right parts of the tree</a:t>
            </a:r>
          </a:p>
          <a:p>
            <a:pPr marL="582932" lvl="1" indent="-291466" algn="l">
              <a:lnSpc>
                <a:spcPts val="3240"/>
              </a:lnSpc>
              <a:buFont typeface="Arial"/>
              <a:buChar char="•"/>
            </a:pPr>
            <a:r>
              <a:rPr lang="en-US" sz="2700">
                <a:solidFill>
                  <a:srgbClr val="000000"/>
                </a:solidFill>
                <a:latin typeface="Canva Sans"/>
                <a:ea typeface="Canva Sans"/>
                <a:cs typeface="Canva Sans"/>
                <a:sym typeface="Canva Sans"/>
              </a:rPr>
              <a:t>This ensures that every branch of the tree is deallocated</a:t>
            </a:r>
          </a:p>
          <a:p>
            <a:pPr marL="582932" lvl="1" indent="-291466" algn="l">
              <a:lnSpc>
                <a:spcPts val="3240"/>
              </a:lnSpc>
              <a:spcBef>
                <a:spcPct val="0"/>
              </a:spcBef>
              <a:buFont typeface="Arial"/>
              <a:buChar char="•"/>
            </a:pPr>
            <a:r>
              <a:rPr lang="en-US" sz="2700">
                <a:solidFill>
                  <a:srgbClr val="000000"/>
                </a:solidFill>
                <a:latin typeface="Canva Sans"/>
                <a:ea typeface="Canva Sans"/>
                <a:cs typeface="Canva Sans"/>
                <a:sym typeface="Canva Sans"/>
              </a:rPr>
              <a:t>Once the left and right subtrees are dealt with, the function frees the current node itself ensuring no part of the tree is left in memory.</a:t>
            </a:r>
          </a:p>
        </p:txBody>
      </p:sp>
      <p:sp>
        <p:nvSpPr>
          <p:cNvPr id="8" name="TextBox 8"/>
          <p:cNvSpPr txBox="1"/>
          <p:nvPr/>
        </p:nvSpPr>
        <p:spPr>
          <a:xfrm>
            <a:off x="3773596"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9" name="TextBox 9"/>
          <p:cNvSpPr txBox="1"/>
          <p:nvPr/>
        </p:nvSpPr>
        <p:spPr>
          <a:xfrm>
            <a:off x="3773596" y="1482350"/>
            <a:ext cx="9248477" cy="457200"/>
          </a:xfrm>
          <a:prstGeom prst="rect">
            <a:avLst/>
          </a:prstGeom>
        </p:spPr>
        <p:txBody>
          <a:bodyPr lIns="0" tIns="0" rIns="0" bIns="0" rtlCol="0" anchor="t">
            <a:spAutoFit/>
          </a:bodyPr>
          <a:lstStyle/>
          <a:p>
            <a:pPr algn="ctr">
              <a:lnSpc>
                <a:spcPts val="3600"/>
              </a:lnSpc>
              <a:spcBef>
                <a:spcPct val="0"/>
              </a:spcBef>
            </a:pPr>
            <a:r>
              <a:rPr lang="en-US" sz="3000" b="1">
                <a:solidFill>
                  <a:srgbClr val="000000"/>
                </a:solidFill>
                <a:latin typeface="Canva Sans Bold"/>
                <a:ea typeface="Canva Sans Bold"/>
                <a:cs typeface="Canva Sans Bold"/>
                <a:sym typeface="Canva Sans Bold"/>
              </a:rPr>
              <a:t>Features Enhancements: Memory Free Allocation </a:t>
            </a:r>
          </a:p>
        </p:txBody>
      </p:sp>
      <p:sp>
        <p:nvSpPr>
          <p:cNvPr id="10" name="TextBox 10"/>
          <p:cNvSpPr txBox="1"/>
          <p:nvPr/>
        </p:nvSpPr>
        <p:spPr>
          <a:xfrm>
            <a:off x="12880628" y="2704048"/>
            <a:ext cx="4378672" cy="457200"/>
          </a:xfrm>
          <a:prstGeom prst="rect">
            <a:avLst/>
          </a:prstGeom>
        </p:spPr>
        <p:txBody>
          <a:bodyPr lIns="0" tIns="0" rIns="0" bIns="0" rtlCol="0" anchor="t">
            <a:spAutoFit/>
          </a:bodyPr>
          <a:lstStyle/>
          <a:p>
            <a:pPr algn="ctr">
              <a:lnSpc>
                <a:spcPts val="3600"/>
              </a:lnSpc>
              <a:spcBef>
                <a:spcPct val="0"/>
              </a:spcBef>
            </a:pPr>
            <a:r>
              <a:rPr lang="en-US" sz="3000" b="1">
                <a:solidFill>
                  <a:srgbClr val="000000"/>
                </a:solidFill>
                <a:latin typeface="Canva Sans Bold"/>
                <a:ea typeface="Canva Sans Bold"/>
                <a:cs typeface="Canva Sans Bold"/>
                <a:sym typeface="Canva Sans Bold"/>
              </a:rPr>
              <a:t>Flowchart for free_tree </a:t>
            </a: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1688620" y="2758666"/>
            <a:ext cx="5946315" cy="2142541"/>
          </a:xfrm>
          <a:custGeom>
            <a:avLst/>
            <a:gdLst/>
            <a:ahLst/>
            <a:cxnLst/>
            <a:rect l="l" t="t" r="r" b="b"/>
            <a:pathLst>
              <a:path w="5946315" h="2142541">
                <a:moveTo>
                  <a:pt x="0" y="0"/>
                </a:moveTo>
                <a:lnTo>
                  <a:pt x="5946315" y="0"/>
                </a:lnTo>
                <a:lnTo>
                  <a:pt x="5946315" y="2142541"/>
                </a:lnTo>
                <a:lnTo>
                  <a:pt x="0" y="2142541"/>
                </a:lnTo>
                <a:lnTo>
                  <a:pt x="0" y="0"/>
                </a:lnTo>
                <a:close/>
              </a:path>
            </a:pathLst>
          </a:custGeom>
          <a:blipFill>
            <a:blip r:embed="rId5"/>
            <a:stretch>
              <a:fillRect r="-67272" b="-323"/>
            </a:stretch>
          </a:blipFill>
        </p:spPr>
        <p:txBody>
          <a:bodyPr/>
          <a:lstStyle/>
          <a:p>
            <a:endParaRPr lang="en-SG"/>
          </a:p>
        </p:txBody>
      </p:sp>
      <p:sp>
        <p:nvSpPr>
          <p:cNvPr id="5" name="Freeform 5"/>
          <p:cNvSpPr/>
          <p:nvPr/>
        </p:nvSpPr>
        <p:spPr>
          <a:xfrm>
            <a:off x="11688620" y="5419130"/>
            <a:ext cx="5946315" cy="4159997"/>
          </a:xfrm>
          <a:custGeom>
            <a:avLst/>
            <a:gdLst/>
            <a:ahLst/>
            <a:cxnLst/>
            <a:rect l="l" t="t" r="r" b="b"/>
            <a:pathLst>
              <a:path w="5946315" h="4159997">
                <a:moveTo>
                  <a:pt x="0" y="0"/>
                </a:moveTo>
                <a:lnTo>
                  <a:pt x="5946315" y="0"/>
                </a:lnTo>
                <a:lnTo>
                  <a:pt x="5946315" y="4159997"/>
                </a:lnTo>
                <a:lnTo>
                  <a:pt x="0" y="4159997"/>
                </a:lnTo>
                <a:lnTo>
                  <a:pt x="0" y="0"/>
                </a:lnTo>
                <a:close/>
              </a:path>
            </a:pathLst>
          </a:custGeom>
          <a:blipFill>
            <a:blip r:embed="rId6"/>
            <a:stretch>
              <a:fillRect l="-34536"/>
            </a:stretch>
          </a:blipFill>
        </p:spPr>
        <p:txBody>
          <a:bodyPr/>
          <a:lstStyle/>
          <a:p>
            <a:endParaRPr lang="en-SG"/>
          </a:p>
        </p:txBody>
      </p:sp>
      <p:sp>
        <p:nvSpPr>
          <p:cNvPr id="8" name="TextBox 8"/>
          <p:cNvSpPr txBox="1"/>
          <p:nvPr/>
        </p:nvSpPr>
        <p:spPr>
          <a:xfrm>
            <a:off x="652009" y="2762596"/>
            <a:ext cx="10586492" cy="6206490"/>
          </a:xfrm>
          <a:prstGeom prst="rect">
            <a:avLst/>
          </a:prstGeom>
        </p:spPr>
        <p:txBody>
          <a:bodyPr lIns="0" tIns="0" rIns="0" bIns="0" rtlCol="0" anchor="t">
            <a:spAutoFit/>
          </a:bodyPr>
          <a:lstStyle/>
          <a:p>
            <a:pPr algn="l">
              <a:lnSpc>
                <a:spcPts val="4500"/>
              </a:lnSpc>
            </a:pPr>
            <a:r>
              <a:rPr lang="en-US" sz="3000" b="1">
                <a:solidFill>
                  <a:srgbClr val="000000"/>
                </a:solidFill>
                <a:latin typeface="Canva Sans Bold"/>
                <a:ea typeface="Canva Sans Bold"/>
                <a:cs typeface="Canva Sans Bold"/>
                <a:sym typeface="Canva Sans Bold"/>
              </a:rPr>
              <a:t>Why This Is Important？</a:t>
            </a:r>
          </a:p>
          <a:p>
            <a:pPr marL="582932" lvl="1" indent="-291466" algn="l">
              <a:lnSpc>
                <a:spcPts val="4050"/>
              </a:lnSpc>
              <a:buFont typeface="Arial"/>
              <a:buChar char="•"/>
            </a:pPr>
            <a:r>
              <a:rPr lang="en-US" sz="2700" b="1">
                <a:solidFill>
                  <a:srgbClr val="000000"/>
                </a:solidFill>
                <a:latin typeface="Canva Sans Bold"/>
                <a:ea typeface="Canva Sans Bold"/>
                <a:cs typeface="Canva Sans Bold"/>
                <a:sym typeface="Canva Sans Bold"/>
              </a:rPr>
              <a:t>Prevents Memory Buildup</a:t>
            </a:r>
          </a:p>
          <a:p>
            <a:pPr marL="1165863" lvl="2" indent="-388621" algn="l">
              <a:lnSpc>
                <a:spcPts val="4050"/>
              </a:lnSpc>
              <a:buFont typeface="Arial"/>
              <a:buChar char="⚬"/>
            </a:pPr>
            <a:r>
              <a:rPr lang="en-US" sz="2700">
                <a:solidFill>
                  <a:srgbClr val="000000"/>
                </a:solidFill>
                <a:latin typeface="Canva Sans"/>
                <a:ea typeface="Canva Sans"/>
                <a:cs typeface="Canva Sans"/>
                <a:sym typeface="Canva Sans"/>
              </a:rPr>
              <a:t>When we train our decision tree multiple times—maybe with different datasets or during parameter tuning—memory can build up if not properly cleared</a:t>
            </a:r>
          </a:p>
          <a:p>
            <a:pPr marL="1165863" lvl="2" indent="-388621" algn="l">
              <a:lnSpc>
                <a:spcPts val="4050"/>
              </a:lnSpc>
              <a:buFont typeface="Arial"/>
              <a:buChar char="⚬"/>
            </a:pPr>
            <a:r>
              <a:rPr lang="en-US" sz="2700">
                <a:solidFill>
                  <a:srgbClr val="000000"/>
                </a:solidFill>
                <a:latin typeface="Canva Sans"/>
                <a:ea typeface="Canva Sans"/>
                <a:cs typeface="Canva Sans"/>
                <a:sym typeface="Canva Sans"/>
              </a:rPr>
              <a:t>This function ensures that all old memory is efficiently cleared before new memory is used</a:t>
            </a:r>
          </a:p>
          <a:p>
            <a:pPr algn="l">
              <a:lnSpc>
                <a:spcPts val="4050"/>
              </a:lnSpc>
            </a:pPr>
            <a:endParaRPr lang="en-US" sz="2700">
              <a:solidFill>
                <a:srgbClr val="000000"/>
              </a:solidFill>
              <a:latin typeface="Canva Sans"/>
              <a:ea typeface="Canva Sans"/>
              <a:cs typeface="Canva Sans"/>
              <a:sym typeface="Canva Sans"/>
            </a:endParaRPr>
          </a:p>
          <a:p>
            <a:pPr marL="582932" lvl="1" indent="-291466" algn="l">
              <a:lnSpc>
                <a:spcPts val="4050"/>
              </a:lnSpc>
              <a:buFont typeface="Arial"/>
              <a:buChar char="•"/>
            </a:pPr>
            <a:r>
              <a:rPr lang="en-US" sz="2700" b="1">
                <a:solidFill>
                  <a:srgbClr val="000000"/>
                </a:solidFill>
                <a:latin typeface="Canva Sans Bold"/>
                <a:ea typeface="Canva Sans Bold"/>
                <a:cs typeface="Canva Sans Bold"/>
                <a:sym typeface="Canva Sans Bold"/>
              </a:rPr>
              <a:t>Ensures Robustness</a:t>
            </a:r>
          </a:p>
          <a:p>
            <a:pPr marL="1165863" lvl="2" indent="-388621" algn="l">
              <a:lnSpc>
                <a:spcPts val="4050"/>
              </a:lnSpc>
              <a:buFont typeface="Arial"/>
              <a:buChar char="⚬"/>
            </a:pPr>
            <a:r>
              <a:rPr lang="en-US" sz="2700">
                <a:solidFill>
                  <a:srgbClr val="000000"/>
                </a:solidFill>
                <a:latin typeface="Canva Sans"/>
                <a:ea typeface="Canva Sans"/>
                <a:cs typeface="Canva Sans"/>
                <a:sym typeface="Canva Sans"/>
              </a:rPr>
              <a:t>By cleaning up after each training session, the model becomes more robust and ready for new training cycles without slowing down or running into memory issues</a:t>
            </a:r>
          </a:p>
        </p:txBody>
      </p:sp>
      <p:sp>
        <p:nvSpPr>
          <p:cNvPr id="9" name="TextBox 9"/>
          <p:cNvSpPr txBox="1"/>
          <p:nvPr/>
        </p:nvSpPr>
        <p:spPr>
          <a:xfrm>
            <a:off x="3840480" y="402323"/>
            <a:ext cx="14070926" cy="11593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a:t>
            </a:r>
          </a:p>
          <a:p>
            <a:pPr algn="l">
              <a:lnSpc>
                <a:spcPts val="4536"/>
              </a:lnSpc>
            </a:pPr>
            <a:r>
              <a:rPr lang="en-US" sz="4200" b="1">
                <a:solidFill>
                  <a:srgbClr val="000000"/>
                </a:solidFill>
                <a:latin typeface="Canva Sans Bold"/>
                <a:ea typeface="Canva Sans Bold"/>
                <a:cs typeface="Canva Sans Bold"/>
                <a:sym typeface="Canva Sans Bold"/>
              </a:rPr>
              <a:t>(Easy Mode) </a:t>
            </a:r>
          </a:p>
        </p:txBody>
      </p:sp>
      <p:sp>
        <p:nvSpPr>
          <p:cNvPr id="10" name="TextBox 10"/>
          <p:cNvSpPr txBox="1"/>
          <p:nvPr/>
        </p:nvSpPr>
        <p:spPr>
          <a:xfrm>
            <a:off x="3889416" y="1667292"/>
            <a:ext cx="9248477" cy="457200"/>
          </a:xfrm>
          <a:prstGeom prst="rect">
            <a:avLst/>
          </a:prstGeom>
        </p:spPr>
        <p:txBody>
          <a:bodyPr lIns="0" tIns="0" rIns="0" bIns="0" rtlCol="0" anchor="t">
            <a:spAutoFit/>
          </a:bodyPr>
          <a:lstStyle/>
          <a:p>
            <a:pPr algn="ctr">
              <a:lnSpc>
                <a:spcPts val="3600"/>
              </a:lnSpc>
              <a:spcBef>
                <a:spcPct val="0"/>
              </a:spcBef>
            </a:pPr>
            <a:r>
              <a:rPr lang="en-US" sz="3000" b="1">
                <a:solidFill>
                  <a:srgbClr val="000000"/>
                </a:solidFill>
                <a:latin typeface="Canva Sans Bold"/>
                <a:ea typeface="Canva Sans Bold"/>
                <a:cs typeface="Canva Sans Bold"/>
                <a:sym typeface="Canva Sans Bold"/>
              </a:rPr>
              <a:t>Features Enhancements: Memory Free Allocation </a:t>
            </a: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587019" y="-214713"/>
            <a:ext cx="20201348" cy="10933979"/>
          </a:xfrm>
          <a:custGeom>
            <a:avLst/>
            <a:gdLst/>
            <a:ahLst/>
            <a:cxnLst/>
            <a:rect l="l" t="t" r="r" b="b"/>
            <a:pathLst>
              <a:path w="20201348" h="10933979">
                <a:moveTo>
                  <a:pt x="0" y="0"/>
                </a:moveTo>
                <a:lnTo>
                  <a:pt x="20201348" y="0"/>
                </a:lnTo>
                <a:lnTo>
                  <a:pt x="20201348" y="10933979"/>
                </a:lnTo>
                <a:lnTo>
                  <a:pt x="0" y="10933979"/>
                </a:lnTo>
                <a:lnTo>
                  <a:pt x="0" y="0"/>
                </a:lnTo>
                <a:close/>
              </a:path>
            </a:pathLst>
          </a:custGeom>
          <a:blipFill>
            <a:blip r:embed="rId3">
              <a:alphaModFix amt="25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571834" y="2286137"/>
            <a:ext cx="16440422" cy="7624381"/>
          </a:xfrm>
          <a:prstGeom prst="rect">
            <a:avLst/>
          </a:prstGeom>
        </p:spPr>
        <p:txBody>
          <a:bodyPr lIns="0" tIns="0" rIns="0" bIns="0" rtlCol="0" anchor="t">
            <a:spAutoFit/>
          </a:bodyPr>
          <a:lstStyle/>
          <a:p>
            <a:pPr algn="l">
              <a:lnSpc>
                <a:spcPts val="4590"/>
              </a:lnSpc>
            </a:pPr>
            <a:r>
              <a:rPr lang="en-US" sz="3000" b="1">
                <a:solidFill>
                  <a:srgbClr val="000000"/>
                </a:solidFill>
                <a:latin typeface="Canva Sans Bold"/>
                <a:ea typeface="Canva Sans Bold"/>
                <a:cs typeface="Canva Sans Bold"/>
                <a:sym typeface="Canva Sans Bold"/>
              </a:rPr>
              <a:t>Minimax Algorithm</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Ensures perfect, optimal moves /strategies that is predictable and computationally intensive</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Less chance to win the AI’s player</a:t>
            </a:r>
          </a:p>
          <a:p>
            <a:pPr marL="604521" lvl="1" indent="-302261" algn="l">
              <a:lnSpc>
                <a:spcPts val="4284"/>
              </a:lnSpc>
              <a:buFont typeface="Arial"/>
              <a:buChar char="•"/>
            </a:pPr>
            <a:r>
              <a:rPr lang="en-US" sz="2800">
                <a:solidFill>
                  <a:srgbClr val="000000"/>
                </a:solidFill>
                <a:latin typeface="Canva Sans"/>
                <a:ea typeface="Canva Sans"/>
                <a:cs typeface="Canva Sans"/>
                <a:sym typeface="Canva Sans"/>
              </a:rPr>
              <a:t>Ideal for games where optimality is crucial &amp; suitable for Medium and Hard mode in our gameplay</a:t>
            </a:r>
          </a:p>
          <a:p>
            <a:pPr algn="l">
              <a:lnSpc>
                <a:spcPts val="4590"/>
              </a:lnSpc>
            </a:pPr>
            <a:endParaRPr lang="en-US" sz="2800">
              <a:solidFill>
                <a:srgbClr val="000000"/>
              </a:solidFill>
              <a:latin typeface="Canva Sans"/>
              <a:ea typeface="Canva Sans"/>
              <a:cs typeface="Canva Sans"/>
              <a:sym typeface="Canva Sans"/>
            </a:endParaRPr>
          </a:p>
          <a:p>
            <a:pPr algn="l">
              <a:lnSpc>
                <a:spcPts val="4590"/>
              </a:lnSpc>
            </a:pPr>
            <a:r>
              <a:rPr lang="en-US" sz="3000" b="1">
                <a:solidFill>
                  <a:srgbClr val="000000"/>
                </a:solidFill>
                <a:latin typeface="Canva Sans Bold"/>
                <a:ea typeface="Canva Sans Bold"/>
                <a:cs typeface="Canva Sans Bold"/>
                <a:sym typeface="Canva Sans Bold"/>
              </a:rPr>
              <a:t>Decision Tree </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Introduces randomness to create dynamic, less predictable gameplay</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Higher chance to let the player win the game provides user-friendly gameplay</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Its lower computational requirements make it well-suited for real-time play</a:t>
            </a:r>
          </a:p>
          <a:p>
            <a:pPr algn="l">
              <a:lnSpc>
                <a:spcPts val="4590"/>
              </a:lnSpc>
            </a:pPr>
            <a:endParaRPr lang="en-US" sz="2700">
              <a:solidFill>
                <a:srgbClr val="000000"/>
              </a:solidFill>
              <a:latin typeface="Canva Sans"/>
              <a:ea typeface="Canva Sans"/>
              <a:cs typeface="Canva Sans"/>
              <a:sym typeface="Canva Sans"/>
            </a:endParaRPr>
          </a:p>
          <a:p>
            <a:pPr algn="l">
              <a:lnSpc>
                <a:spcPts val="4590"/>
              </a:lnSpc>
            </a:pPr>
            <a:r>
              <a:rPr lang="en-US" sz="3000" b="1">
                <a:solidFill>
                  <a:srgbClr val="000000"/>
                </a:solidFill>
                <a:latin typeface="Canva Sans Bold"/>
                <a:ea typeface="Canva Sans Bold"/>
                <a:cs typeface="Canva Sans Bold"/>
                <a:sym typeface="Canva Sans Bold"/>
              </a:rPr>
              <a:t>Trade-off</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Use Minimax for optimal moves gameplay</a:t>
            </a:r>
          </a:p>
          <a:p>
            <a:pPr marL="582932" lvl="1" indent="-291466" algn="l">
              <a:lnSpc>
                <a:spcPts val="4131"/>
              </a:lnSpc>
              <a:buFont typeface="Arial"/>
              <a:buChar char="•"/>
            </a:pPr>
            <a:r>
              <a:rPr lang="en-US" sz="2700">
                <a:solidFill>
                  <a:srgbClr val="000000"/>
                </a:solidFill>
                <a:latin typeface="Canva Sans"/>
                <a:ea typeface="Canva Sans"/>
                <a:cs typeface="Canva Sans"/>
                <a:sym typeface="Canva Sans"/>
              </a:rPr>
              <a:t>Use Decision Tree for more engaging gameplay experiences</a:t>
            </a:r>
          </a:p>
        </p:txBody>
      </p:sp>
      <p:sp>
        <p:nvSpPr>
          <p:cNvPr id="7" name="TextBox 7"/>
          <p:cNvSpPr txBox="1"/>
          <p:nvPr/>
        </p:nvSpPr>
        <p:spPr>
          <a:xfrm>
            <a:off x="3773596" y="758571"/>
            <a:ext cx="14070926" cy="587883"/>
          </a:xfrm>
          <a:prstGeom prst="rect">
            <a:avLst/>
          </a:prstGeom>
        </p:spPr>
        <p:txBody>
          <a:bodyPr lIns="0" tIns="0" rIns="0" bIns="0" rtlCol="0" anchor="t">
            <a:spAutoFit/>
          </a:bodyPr>
          <a:lstStyle/>
          <a:p>
            <a:pPr algn="l">
              <a:lnSpc>
                <a:spcPts val="4536"/>
              </a:lnSpc>
            </a:pPr>
            <a:r>
              <a:rPr lang="en-US" sz="4200" b="1">
                <a:solidFill>
                  <a:srgbClr val="000000"/>
                </a:solidFill>
                <a:latin typeface="Canva Sans Bold"/>
                <a:ea typeface="Canva Sans Bold"/>
                <a:cs typeface="Canva Sans Bold"/>
                <a:sym typeface="Canva Sans Bold"/>
              </a:rPr>
              <a:t>Implementation of Decision Tree (Easy Mode) </a:t>
            </a:r>
          </a:p>
        </p:txBody>
      </p:sp>
      <p:sp>
        <p:nvSpPr>
          <p:cNvPr id="8" name="TextBox 8"/>
          <p:cNvSpPr txBox="1"/>
          <p:nvPr/>
        </p:nvSpPr>
        <p:spPr>
          <a:xfrm>
            <a:off x="3773596" y="1543768"/>
            <a:ext cx="9015264" cy="457200"/>
          </a:xfrm>
          <a:prstGeom prst="rect">
            <a:avLst/>
          </a:prstGeom>
        </p:spPr>
        <p:txBody>
          <a:bodyPr lIns="0" tIns="0" rIns="0" bIns="0" rtlCol="0" anchor="t">
            <a:spAutoFit/>
          </a:bodyPr>
          <a:lstStyle/>
          <a:p>
            <a:pPr algn="ctr">
              <a:lnSpc>
                <a:spcPts val="3600"/>
              </a:lnSpc>
              <a:spcBef>
                <a:spcPct val="0"/>
              </a:spcBef>
            </a:pPr>
            <a:r>
              <a:rPr lang="en-US" sz="3000" b="1">
                <a:solidFill>
                  <a:srgbClr val="000000"/>
                </a:solidFill>
                <a:latin typeface="Canva Sans Bold"/>
                <a:ea typeface="Canva Sans Bold"/>
                <a:cs typeface="Canva Sans Bold"/>
                <a:sym typeface="Canva Sans Bold"/>
              </a:rPr>
              <a:t>AI Model Comparison: Minimax vs. Decision Tree</a:t>
            </a: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txBody>
          <a:bodyPr/>
          <a:lstStyle/>
          <a:p>
            <a:endParaRPr lang="en-SG"/>
          </a:p>
        </p:txBody>
      </p:sp>
      <p:grpSp>
        <p:nvGrpSpPr>
          <p:cNvPr id="3" name="Group 3"/>
          <p:cNvGrpSpPr/>
          <p:nvPr/>
        </p:nvGrpSpPr>
        <p:grpSpPr>
          <a:xfrm>
            <a:off x="-9525" y="-9525"/>
            <a:ext cx="18307050" cy="10306050"/>
            <a:chOff x="0" y="0"/>
            <a:chExt cx="24409400" cy="13741400"/>
          </a:xfrm>
        </p:grpSpPr>
        <p:sp>
          <p:nvSpPr>
            <p:cNvPr id="4" name="Freeform 4"/>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E"/>
            </a:solidFill>
          </p:spPr>
          <p:txBody>
            <a:bodyPr/>
            <a:lstStyle/>
            <a:p>
              <a:endParaRPr lang="en-SG"/>
            </a:p>
          </p:txBody>
        </p:sp>
        <p:sp>
          <p:nvSpPr>
            <p:cNvPr id="5" name="Freeform 5"/>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E"/>
            </a:solidFill>
          </p:spPr>
          <p:txBody>
            <a:bodyPr/>
            <a:lstStyle/>
            <a:p>
              <a:endParaRPr lang="en-SG"/>
            </a:p>
          </p:txBody>
        </p:sp>
      </p:grpSp>
      <p:sp>
        <p:nvSpPr>
          <p:cNvPr id="6" name="TextBox 6"/>
          <p:cNvSpPr txBox="1"/>
          <p:nvPr/>
        </p:nvSpPr>
        <p:spPr>
          <a:xfrm>
            <a:off x="1060254" y="2841626"/>
            <a:ext cx="8580150" cy="2844003"/>
          </a:xfrm>
          <a:prstGeom prst="rect">
            <a:avLst/>
          </a:prstGeom>
        </p:spPr>
        <p:txBody>
          <a:bodyPr lIns="0" tIns="0" rIns="0" bIns="0" rtlCol="0" anchor="t">
            <a:spAutoFit/>
          </a:bodyPr>
          <a:lstStyle/>
          <a:p>
            <a:pPr algn="l">
              <a:lnSpc>
                <a:spcPts val="4536"/>
              </a:lnSpc>
            </a:pPr>
            <a:r>
              <a:rPr lang="en-US" sz="4200" b="1">
                <a:solidFill>
                  <a:srgbClr val="FFFFFE"/>
                </a:solidFill>
                <a:latin typeface="Arial Bold"/>
                <a:ea typeface="Arial Bold"/>
                <a:cs typeface="Arial Bold"/>
                <a:sym typeface="Arial Bold"/>
              </a:rPr>
              <a:t>Closing slide – You can add contact details, a call to action or a simple thank you</a:t>
            </a:r>
          </a:p>
          <a:p>
            <a:pPr algn="l">
              <a:lnSpc>
                <a:spcPts val="4536"/>
              </a:lnSpc>
            </a:pPr>
            <a:endParaRPr lang="en-US" sz="4200" b="1">
              <a:solidFill>
                <a:srgbClr val="FFFFFE"/>
              </a:solidFill>
              <a:latin typeface="Arial Bold"/>
              <a:ea typeface="Arial Bold"/>
              <a:cs typeface="Arial Bold"/>
              <a:sym typeface="Arial Bold"/>
            </a:endParaRPr>
          </a:p>
        </p:txBody>
      </p:sp>
      <p:sp>
        <p:nvSpPr>
          <p:cNvPr id="7" name="Freeform 7" descr="The University at sunset"/>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en-SG"/>
          </a:p>
        </p:txBody>
      </p:sp>
      <p:sp>
        <p:nvSpPr>
          <p:cNvPr id="8" name="TextBox 8"/>
          <p:cNvSpPr txBox="1"/>
          <p:nvPr/>
        </p:nvSpPr>
        <p:spPr>
          <a:xfrm>
            <a:off x="12669267" y="8518483"/>
            <a:ext cx="4936792" cy="677298"/>
          </a:xfrm>
          <a:prstGeom prst="rect">
            <a:avLst/>
          </a:prstGeom>
        </p:spPr>
        <p:txBody>
          <a:bodyPr lIns="0" tIns="0" rIns="0" bIns="0" rtlCol="0" anchor="t">
            <a:spAutoFit/>
          </a:bodyPr>
          <a:lstStyle/>
          <a:p>
            <a:pPr algn="r">
              <a:lnSpc>
                <a:spcPts val="4320"/>
              </a:lnSpc>
            </a:pPr>
            <a:r>
              <a:rPr lang="en-US" sz="3600" b="1">
                <a:solidFill>
                  <a:srgbClr val="FFFFFE"/>
                </a:solidFill>
                <a:latin typeface="Arial Bold"/>
                <a:ea typeface="Arial Bold"/>
                <a:cs typeface="Arial Bold"/>
                <a:sym typeface="Arial Bold"/>
              </a:rPr>
              <a:t>#UofGWorldChangers</a:t>
            </a:r>
          </a:p>
        </p:txBody>
      </p:sp>
      <p:sp>
        <p:nvSpPr>
          <p:cNvPr id="9" name="TextBox 9"/>
          <p:cNvSpPr txBox="1"/>
          <p:nvPr/>
        </p:nvSpPr>
        <p:spPr>
          <a:xfrm>
            <a:off x="13739222" y="9107215"/>
            <a:ext cx="3866838" cy="677297"/>
          </a:xfrm>
          <a:prstGeom prst="rect">
            <a:avLst/>
          </a:prstGeom>
        </p:spPr>
        <p:txBody>
          <a:bodyPr lIns="0" tIns="0" rIns="0" bIns="0" rtlCol="0" anchor="t">
            <a:spAutoFit/>
          </a:bodyPr>
          <a:lstStyle/>
          <a:p>
            <a:pPr algn="r">
              <a:lnSpc>
                <a:spcPts val="4320"/>
              </a:lnSpc>
            </a:pPr>
            <a:r>
              <a:rPr lang="en-US" sz="3600" b="1">
                <a:solidFill>
                  <a:srgbClr val="FFFFFE"/>
                </a:solidFill>
                <a:latin typeface="Arial Bold"/>
                <a:ea typeface="Arial Bold"/>
                <a:cs typeface="Arial Bold"/>
                <a:sym typeface="Arial Bold"/>
              </a:rPr>
              <a:t>@UofGlasgow</a:t>
            </a:r>
          </a:p>
        </p:txBody>
      </p:sp>
      <p:sp>
        <p:nvSpPr>
          <p:cNvPr id="10" name="Freeform 10"/>
          <p:cNvSpPr/>
          <p:nvPr/>
        </p:nvSpPr>
        <p:spPr>
          <a:xfrm>
            <a:off x="13841876" y="9335002"/>
            <a:ext cx="366312" cy="366312"/>
          </a:xfrm>
          <a:custGeom>
            <a:avLst/>
            <a:gdLst/>
            <a:ahLst/>
            <a:cxnLst/>
            <a:rect l="l" t="t" r="r" b="b"/>
            <a:pathLst>
              <a:path w="366312" h="366312">
                <a:moveTo>
                  <a:pt x="0" y="0"/>
                </a:moveTo>
                <a:lnTo>
                  <a:pt x="366312" y="0"/>
                </a:lnTo>
                <a:lnTo>
                  <a:pt x="366312" y="366312"/>
                </a:lnTo>
                <a:lnTo>
                  <a:pt x="0" y="366312"/>
                </a:lnTo>
                <a:lnTo>
                  <a:pt x="0" y="0"/>
                </a:lnTo>
                <a:close/>
              </a:path>
            </a:pathLst>
          </a:custGeom>
          <a:blipFill>
            <a:blip r:embed="rId7"/>
            <a:stretch>
              <a:fillRect/>
            </a:stretch>
          </a:blipFill>
        </p:spPr>
        <p:txBody>
          <a:bodyPr/>
          <a:lstStyle/>
          <a:p>
            <a:endParaRPr lang="en-SG"/>
          </a:p>
        </p:txBody>
      </p:sp>
      <p:sp>
        <p:nvSpPr>
          <p:cNvPr id="11" name="Freeform 11"/>
          <p:cNvSpPr/>
          <p:nvPr/>
        </p:nvSpPr>
        <p:spPr>
          <a:xfrm>
            <a:off x="12901878" y="9331713"/>
            <a:ext cx="358659" cy="358659"/>
          </a:xfrm>
          <a:custGeom>
            <a:avLst/>
            <a:gdLst/>
            <a:ahLst/>
            <a:cxnLst/>
            <a:rect l="l" t="t" r="r" b="b"/>
            <a:pathLst>
              <a:path w="358659" h="358659">
                <a:moveTo>
                  <a:pt x="0" y="0"/>
                </a:moveTo>
                <a:lnTo>
                  <a:pt x="358659" y="0"/>
                </a:lnTo>
                <a:lnTo>
                  <a:pt x="358659" y="358659"/>
                </a:lnTo>
                <a:lnTo>
                  <a:pt x="0" y="358659"/>
                </a:lnTo>
                <a:lnTo>
                  <a:pt x="0" y="0"/>
                </a:lnTo>
                <a:close/>
              </a:path>
            </a:pathLst>
          </a:custGeom>
          <a:blipFill>
            <a:blip r:embed="rId8"/>
            <a:stretch>
              <a:fillRect/>
            </a:stretch>
          </a:blipFill>
        </p:spPr>
        <p:txBody>
          <a:bodyPr/>
          <a:lstStyle/>
          <a:p>
            <a:endParaRPr lang="en-SG"/>
          </a:p>
        </p:txBody>
      </p:sp>
      <p:sp>
        <p:nvSpPr>
          <p:cNvPr id="12" name="Freeform 12" descr="A white x on a black background  Description automatically generated"/>
          <p:cNvSpPr/>
          <p:nvPr/>
        </p:nvSpPr>
        <p:spPr>
          <a:xfrm>
            <a:off x="13385214" y="9333573"/>
            <a:ext cx="366312" cy="366312"/>
          </a:xfrm>
          <a:custGeom>
            <a:avLst/>
            <a:gdLst/>
            <a:ahLst/>
            <a:cxnLst/>
            <a:rect l="l" t="t" r="r" b="b"/>
            <a:pathLst>
              <a:path w="366312" h="366312">
                <a:moveTo>
                  <a:pt x="0" y="0"/>
                </a:moveTo>
                <a:lnTo>
                  <a:pt x="366312" y="0"/>
                </a:lnTo>
                <a:lnTo>
                  <a:pt x="366312" y="366312"/>
                </a:lnTo>
                <a:lnTo>
                  <a:pt x="0" y="366312"/>
                </a:lnTo>
                <a:lnTo>
                  <a:pt x="0" y="0"/>
                </a:lnTo>
                <a:close/>
              </a:path>
            </a:pathLst>
          </a:custGeom>
          <a:blipFill>
            <a:blip r:embed="rId9"/>
            <a:stretch>
              <a:fillRect/>
            </a:stretch>
          </a:blipFill>
        </p:spPr>
        <p:txBody>
          <a:bodyPr/>
          <a:lstStyle/>
          <a:p>
            <a:endParaRPr lang="en-SG"/>
          </a:p>
        </p:txBody>
      </p:sp>
      <p:pic>
        <p:nvPicPr>
          <p:cNvPr id="13" name="Picture 13" descr="a pikachu and a penguin are standing next to each other with the words thank you in the background (Provided by Ten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5586412" y="3136088"/>
            <a:ext cx="7115175" cy="4014788"/>
          </a:xfrm>
          <a:prstGeom prst="rect">
            <a:avLst/>
          </a:prstGeom>
        </p:spPr>
      </p:pic>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grpSp>
        <p:nvGrpSpPr>
          <p:cNvPr id="4" name="Group 4"/>
          <p:cNvGrpSpPr/>
          <p:nvPr/>
        </p:nvGrpSpPr>
        <p:grpSpPr>
          <a:xfrm>
            <a:off x="12526492" y="7029938"/>
            <a:ext cx="3540600" cy="989100"/>
            <a:chOff x="0" y="0"/>
            <a:chExt cx="4720800" cy="1318800"/>
          </a:xfrm>
        </p:grpSpPr>
        <p:sp>
          <p:nvSpPr>
            <p:cNvPr id="5" name="Freeform 5"/>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6" name="TextBox 6"/>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Game Logic</a:t>
              </a:r>
            </a:p>
          </p:txBody>
        </p:sp>
      </p:grpSp>
      <p:grpSp>
        <p:nvGrpSpPr>
          <p:cNvPr id="7" name="Group 7"/>
          <p:cNvGrpSpPr/>
          <p:nvPr/>
        </p:nvGrpSpPr>
        <p:grpSpPr>
          <a:xfrm>
            <a:off x="1689292" y="7029938"/>
            <a:ext cx="3540600" cy="989100"/>
            <a:chOff x="0" y="0"/>
            <a:chExt cx="4720800" cy="1318800"/>
          </a:xfrm>
        </p:grpSpPr>
        <p:sp>
          <p:nvSpPr>
            <p:cNvPr id="8" name="Freeform 8"/>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9" name="TextBox 9"/>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GUI</a:t>
              </a:r>
            </a:p>
          </p:txBody>
        </p:sp>
      </p:grpSp>
      <p:grpSp>
        <p:nvGrpSpPr>
          <p:cNvPr id="10" name="Group 10"/>
          <p:cNvGrpSpPr/>
          <p:nvPr/>
        </p:nvGrpSpPr>
        <p:grpSpPr>
          <a:xfrm>
            <a:off x="7107900" y="7034700"/>
            <a:ext cx="3540600" cy="989100"/>
            <a:chOff x="0" y="0"/>
            <a:chExt cx="4720800" cy="1318800"/>
          </a:xfrm>
        </p:grpSpPr>
        <p:sp>
          <p:nvSpPr>
            <p:cNvPr id="11" name="Freeform 11"/>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12" name="TextBox 12"/>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Game Structure</a:t>
              </a:r>
            </a:p>
          </p:txBody>
        </p:sp>
      </p:grpSp>
      <p:sp>
        <p:nvSpPr>
          <p:cNvPr id="13" name="Freeform 13"/>
          <p:cNvSpPr/>
          <p:nvPr/>
        </p:nvSpPr>
        <p:spPr>
          <a:xfrm>
            <a:off x="7108351" y="2133804"/>
            <a:ext cx="3540600" cy="2071371"/>
          </a:xfrm>
          <a:custGeom>
            <a:avLst/>
            <a:gdLst/>
            <a:ahLst/>
            <a:cxnLst/>
            <a:rect l="l" t="t" r="r" b="b"/>
            <a:pathLst>
              <a:path w="3540600" h="2071371">
                <a:moveTo>
                  <a:pt x="0" y="0"/>
                </a:moveTo>
                <a:lnTo>
                  <a:pt x="3540600" y="0"/>
                </a:lnTo>
                <a:lnTo>
                  <a:pt x="3540600" y="2071371"/>
                </a:lnTo>
                <a:lnTo>
                  <a:pt x="0" y="2071371"/>
                </a:lnTo>
                <a:lnTo>
                  <a:pt x="0" y="0"/>
                </a:lnTo>
                <a:close/>
              </a:path>
            </a:pathLst>
          </a:custGeom>
          <a:blipFill>
            <a:blip r:embed="rId5"/>
            <a:stretch>
              <a:fillRect/>
            </a:stretch>
          </a:blipFill>
        </p:spPr>
        <p:txBody>
          <a:bodyPr/>
          <a:lstStyle/>
          <a:p>
            <a:endParaRPr lang="en-SG"/>
          </a:p>
        </p:txBody>
      </p:sp>
      <p:grpSp>
        <p:nvGrpSpPr>
          <p:cNvPr id="14" name="Group 14"/>
          <p:cNvGrpSpPr/>
          <p:nvPr/>
        </p:nvGrpSpPr>
        <p:grpSpPr>
          <a:xfrm>
            <a:off x="7107900" y="4205175"/>
            <a:ext cx="3540600" cy="989100"/>
            <a:chOff x="0" y="0"/>
            <a:chExt cx="4720800" cy="1318800"/>
          </a:xfrm>
        </p:grpSpPr>
        <p:sp>
          <p:nvSpPr>
            <p:cNvPr id="15" name="Freeform 15"/>
            <p:cNvSpPr/>
            <p:nvPr/>
          </p:nvSpPr>
          <p:spPr>
            <a:xfrm>
              <a:off x="0" y="0"/>
              <a:ext cx="4720844" cy="1318768"/>
            </a:xfrm>
            <a:custGeom>
              <a:avLst/>
              <a:gdLst/>
              <a:ahLst/>
              <a:cxnLst/>
              <a:rect l="l" t="t" r="r" b="b"/>
              <a:pathLst>
                <a:path w="4720844" h="1318768">
                  <a:moveTo>
                    <a:pt x="0" y="659384"/>
                  </a:moveTo>
                  <a:cubicBezTo>
                    <a:pt x="0" y="295275"/>
                    <a:pt x="295275" y="0"/>
                    <a:pt x="659384" y="0"/>
                  </a:cubicBezTo>
                  <a:lnTo>
                    <a:pt x="4061460" y="0"/>
                  </a:lnTo>
                  <a:cubicBezTo>
                    <a:pt x="4425696" y="0"/>
                    <a:pt x="4720844" y="295275"/>
                    <a:pt x="4720844" y="659384"/>
                  </a:cubicBezTo>
                  <a:cubicBezTo>
                    <a:pt x="4720844" y="1023493"/>
                    <a:pt x="4425569" y="1318768"/>
                    <a:pt x="4061460" y="1318768"/>
                  </a:cubicBezTo>
                  <a:lnTo>
                    <a:pt x="659384" y="1318768"/>
                  </a:lnTo>
                  <a:cubicBezTo>
                    <a:pt x="295275" y="1318768"/>
                    <a:pt x="0" y="1023620"/>
                    <a:pt x="0" y="659384"/>
                  </a:cubicBezTo>
                  <a:close/>
                </a:path>
              </a:pathLst>
            </a:custGeom>
            <a:solidFill>
              <a:srgbClr val="003865"/>
            </a:solidFill>
          </p:spPr>
          <p:txBody>
            <a:bodyPr/>
            <a:lstStyle/>
            <a:p>
              <a:endParaRPr lang="en-SG"/>
            </a:p>
          </p:txBody>
        </p:sp>
        <p:sp>
          <p:nvSpPr>
            <p:cNvPr id="16" name="TextBox 16"/>
            <p:cNvSpPr txBox="1"/>
            <p:nvPr/>
          </p:nvSpPr>
          <p:spPr>
            <a:xfrm>
              <a:off x="0" y="-19050"/>
              <a:ext cx="4720800" cy="1337850"/>
            </a:xfrm>
            <a:prstGeom prst="rect">
              <a:avLst/>
            </a:prstGeom>
          </p:spPr>
          <p:txBody>
            <a:bodyPr lIns="50800" tIns="50800" rIns="50800" bIns="50800" rtlCol="0" anchor="ctr"/>
            <a:lstStyle/>
            <a:p>
              <a:pPr algn="ctr">
                <a:lnSpc>
                  <a:spcPts val="3600"/>
                </a:lnSpc>
              </a:pPr>
              <a:r>
                <a:rPr lang="en-US" sz="3000">
                  <a:solidFill>
                    <a:srgbClr val="FFFFFF"/>
                  </a:solidFill>
                  <a:latin typeface="Roboto"/>
                  <a:ea typeface="Roboto"/>
                  <a:cs typeface="Roboto"/>
                  <a:sym typeface="Roboto"/>
                </a:rPr>
                <a:t>Me</a:t>
              </a:r>
            </a:p>
          </p:txBody>
        </p:sp>
      </p:grpSp>
      <p:sp>
        <p:nvSpPr>
          <p:cNvPr id="17" name="Freeform 17"/>
          <p:cNvSpPr/>
          <p:nvPr/>
        </p:nvSpPr>
        <p:spPr>
          <a:xfrm>
            <a:off x="2643686" y="8232263"/>
            <a:ext cx="1631813" cy="1618087"/>
          </a:xfrm>
          <a:custGeom>
            <a:avLst/>
            <a:gdLst/>
            <a:ahLst/>
            <a:cxnLst/>
            <a:rect l="l" t="t" r="r" b="b"/>
            <a:pathLst>
              <a:path w="1631813" h="1618087">
                <a:moveTo>
                  <a:pt x="0" y="0"/>
                </a:moveTo>
                <a:lnTo>
                  <a:pt x="1631813" y="0"/>
                </a:lnTo>
                <a:lnTo>
                  <a:pt x="1631813" y="1618087"/>
                </a:lnTo>
                <a:lnTo>
                  <a:pt x="0" y="1618087"/>
                </a:lnTo>
                <a:lnTo>
                  <a:pt x="0" y="0"/>
                </a:lnTo>
                <a:close/>
              </a:path>
            </a:pathLst>
          </a:custGeom>
          <a:blipFill>
            <a:blip r:embed="rId6"/>
            <a:stretch>
              <a:fillRect/>
            </a:stretch>
          </a:blipFill>
        </p:spPr>
        <p:txBody>
          <a:bodyPr/>
          <a:lstStyle/>
          <a:p>
            <a:endParaRPr lang="en-SG"/>
          </a:p>
        </p:txBody>
      </p:sp>
      <p:sp>
        <p:nvSpPr>
          <p:cNvPr id="18" name="Freeform 18"/>
          <p:cNvSpPr/>
          <p:nvPr/>
        </p:nvSpPr>
        <p:spPr>
          <a:xfrm>
            <a:off x="8062744" y="8232263"/>
            <a:ext cx="1631812" cy="1631813"/>
          </a:xfrm>
          <a:custGeom>
            <a:avLst/>
            <a:gdLst/>
            <a:ahLst/>
            <a:cxnLst/>
            <a:rect l="l" t="t" r="r" b="b"/>
            <a:pathLst>
              <a:path w="1631812" h="1631813">
                <a:moveTo>
                  <a:pt x="0" y="0"/>
                </a:moveTo>
                <a:lnTo>
                  <a:pt x="1631813" y="0"/>
                </a:lnTo>
                <a:lnTo>
                  <a:pt x="1631813" y="1631812"/>
                </a:lnTo>
                <a:lnTo>
                  <a:pt x="0" y="1631812"/>
                </a:lnTo>
                <a:lnTo>
                  <a:pt x="0" y="0"/>
                </a:lnTo>
                <a:close/>
              </a:path>
            </a:pathLst>
          </a:custGeom>
          <a:blipFill>
            <a:blip r:embed="rId7"/>
            <a:stretch>
              <a:fillRect/>
            </a:stretch>
          </a:blipFill>
        </p:spPr>
        <p:txBody>
          <a:bodyPr/>
          <a:lstStyle/>
          <a:p>
            <a:endParaRPr lang="en-SG"/>
          </a:p>
        </p:txBody>
      </p:sp>
      <p:sp>
        <p:nvSpPr>
          <p:cNvPr id="19" name="Freeform 19"/>
          <p:cNvSpPr/>
          <p:nvPr/>
        </p:nvSpPr>
        <p:spPr>
          <a:xfrm>
            <a:off x="13373686" y="8239128"/>
            <a:ext cx="1846212" cy="1618089"/>
          </a:xfrm>
          <a:custGeom>
            <a:avLst/>
            <a:gdLst/>
            <a:ahLst/>
            <a:cxnLst/>
            <a:rect l="l" t="t" r="r" b="b"/>
            <a:pathLst>
              <a:path w="1846212" h="1618089">
                <a:moveTo>
                  <a:pt x="0" y="0"/>
                </a:moveTo>
                <a:lnTo>
                  <a:pt x="1846212" y="0"/>
                </a:lnTo>
                <a:lnTo>
                  <a:pt x="1846212" y="1618089"/>
                </a:lnTo>
                <a:lnTo>
                  <a:pt x="0" y="1618089"/>
                </a:lnTo>
                <a:lnTo>
                  <a:pt x="0" y="0"/>
                </a:lnTo>
                <a:close/>
              </a:path>
            </a:pathLst>
          </a:custGeom>
          <a:blipFill>
            <a:blip r:embed="rId8"/>
            <a:stretch>
              <a:fillRect/>
            </a:stretch>
          </a:blipFill>
        </p:spPr>
        <p:txBody>
          <a:bodyPr/>
          <a:lstStyle/>
          <a:p>
            <a:endParaRPr lang="en-SG"/>
          </a:p>
        </p:txBody>
      </p:sp>
      <p:sp>
        <p:nvSpPr>
          <p:cNvPr id="20" name="AutoShape 20"/>
          <p:cNvSpPr/>
          <p:nvPr/>
        </p:nvSpPr>
        <p:spPr>
          <a:xfrm flipV="1">
            <a:off x="8878200" y="5194251"/>
            <a:ext cx="0" cy="1840449"/>
          </a:xfrm>
          <a:prstGeom prst="line">
            <a:avLst/>
          </a:prstGeom>
          <a:ln w="38100" cap="flat">
            <a:solidFill>
              <a:srgbClr val="000000"/>
            </a:solidFill>
            <a:prstDash val="solid"/>
            <a:headEnd type="none" w="sm" len="sm"/>
            <a:tailEnd type="none" w="sm" len="sm"/>
          </a:ln>
        </p:spPr>
        <p:txBody>
          <a:bodyPr/>
          <a:lstStyle/>
          <a:p>
            <a:endParaRPr lang="en-SG"/>
          </a:p>
        </p:txBody>
      </p:sp>
      <p:sp>
        <p:nvSpPr>
          <p:cNvPr id="21" name="AutoShape 21"/>
          <p:cNvSpPr/>
          <p:nvPr/>
        </p:nvSpPr>
        <p:spPr>
          <a:xfrm>
            <a:off x="3459592" y="6114487"/>
            <a:ext cx="10837200" cy="0"/>
          </a:xfrm>
          <a:prstGeom prst="line">
            <a:avLst/>
          </a:prstGeom>
          <a:ln w="38100" cap="flat">
            <a:solidFill>
              <a:srgbClr val="000000"/>
            </a:solidFill>
            <a:prstDash val="solid"/>
            <a:headEnd type="none" w="sm" len="sm"/>
            <a:tailEnd type="none" w="sm" len="sm"/>
          </a:ln>
        </p:spPr>
        <p:txBody>
          <a:bodyPr/>
          <a:lstStyle/>
          <a:p>
            <a:endParaRPr lang="en-SG"/>
          </a:p>
        </p:txBody>
      </p:sp>
      <p:sp>
        <p:nvSpPr>
          <p:cNvPr id="22" name="AutoShape 22"/>
          <p:cNvSpPr/>
          <p:nvPr/>
        </p:nvSpPr>
        <p:spPr>
          <a:xfrm>
            <a:off x="3459592" y="6114487"/>
            <a:ext cx="0" cy="915450"/>
          </a:xfrm>
          <a:prstGeom prst="line">
            <a:avLst/>
          </a:prstGeom>
          <a:ln w="38100" cap="flat">
            <a:solidFill>
              <a:srgbClr val="000000"/>
            </a:solidFill>
            <a:prstDash val="solid"/>
            <a:headEnd type="none" w="sm" len="sm"/>
            <a:tailEnd type="none" w="sm" len="sm"/>
          </a:ln>
        </p:spPr>
        <p:txBody>
          <a:bodyPr/>
          <a:lstStyle/>
          <a:p>
            <a:endParaRPr lang="en-SG"/>
          </a:p>
        </p:txBody>
      </p:sp>
      <p:sp>
        <p:nvSpPr>
          <p:cNvPr id="23" name="AutoShape 23"/>
          <p:cNvSpPr/>
          <p:nvPr/>
        </p:nvSpPr>
        <p:spPr>
          <a:xfrm flipV="1">
            <a:off x="14296792" y="6114487"/>
            <a:ext cx="0" cy="915450"/>
          </a:xfrm>
          <a:prstGeom prst="line">
            <a:avLst/>
          </a:prstGeom>
          <a:ln w="38100" cap="flat">
            <a:solidFill>
              <a:srgbClr val="000000"/>
            </a:solidFill>
            <a:prstDash val="solid"/>
            <a:headEnd type="none" w="sm" len="sm"/>
            <a:tailEnd type="none" w="sm" len="sm"/>
          </a:ln>
        </p:spPr>
        <p:txBody>
          <a:bodyPr/>
          <a:lstStyle/>
          <a:p>
            <a:endParaRPr lang="en-SG"/>
          </a:p>
        </p:txBody>
      </p:sp>
      <p:sp>
        <p:nvSpPr>
          <p:cNvPr id="26" name="TextBox 26"/>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Tan Jian Xin (2401421)</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514852" y="3895922"/>
            <a:ext cx="3400425" cy="3371850"/>
          </a:xfrm>
          <a:custGeom>
            <a:avLst/>
            <a:gdLst/>
            <a:ahLst/>
            <a:cxnLst/>
            <a:rect l="l" t="t" r="r" b="b"/>
            <a:pathLst>
              <a:path w="3400425" h="3371850">
                <a:moveTo>
                  <a:pt x="0" y="0"/>
                </a:moveTo>
                <a:lnTo>
                  <a:pt x="3400425" y="0"/>
                </a:lnTo>
                <a:lnTo>
                  <a:pt x="3400425" y="3371850"/>
                </a:lnTo>
                <a:lnTo>
                  <a:pt x="0" y="3371850"/>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3915279" y="3804482"/>
            <a:ext cx="13633500" cy="3278505"/>
          </a:xfrm>
          <a:prstGeom prst="rect">
            <a:avLst/>
          </a:prstGeom>
        </p:spPr>
        <p:txBody>
          <a:bodyPr lIns="0" tIns="0" rIns="0" bIns="0" rtlCol="0" anchor="t">
            <a:spAutoFit/>
          </a:bodyPr>
          <a:lstStyle/>
          <a:p>
            <a:pPr marL="765810" lvl="1" indent="-382905" algn="l">
              <a:lnSpc>
                <a:spcPts val="6480"/>
              </a:lnSpc>
              <a:buFont typeface="Arial"/>
              <a:buChar char="•"/>
            </a:pPr>
            <a:r>
              <a:rPr lang="en-US" sz="3600">
                <a:solidFill>
                  <a:srgbClr val="003560"/>
                </a:solidFill>
                <a:latin typeface="Arial"/>
                <a:ea typeface="Arial"/>
                <a:cs typeface="Arial"/>
                <a:sym typeface="Arial"/>
              </a:rPr>
              <a:t>Lightweight and easy to use.</a:t>
            </a:r>
          </a:p>
          <a:p>
            <a:pPr marL="765810" lvl="1" indent="-382905" algn="l">
              <a:lnSpc>
                <a:spcPts val="6480"/>
              </a:lnSpc>
              <a:buFont typeface="Arial"/>
              <a:buChar char="•"/>
            </a:pPr>
            <a:r>
              <a:rPr lang="en-US" sz="3600">
                <a:solidFill>
                  <a:srgbClr val="003560"/>
                </a:solidFill>
                <a:latin typeface="Arial"/>
                <a:ea typeface="Arial"/>
                <a:cs typeface="Arial"/>
                <a:sym typeface="Arial"/>
              </a:rPr>
              <a:t>Many functions were readily available.</a:t>
            </a:r>
          </a:p>
          <a:p>
            <a:pPr marL="765810" lvl="1" indent="-382905" algn="l">
              <a:lnSpc>
                <a:spcPts val="6480"/>
              </a:lnSpc>
              <a:buFont typeface="Arial"/>
              <a:buChar char="•"/>
            </a:pPr>
            <a:r>
              <a:rPr lang="en-US" sz="3600">
                <a:solidFill>
                  <a:srgbClr val="003560"/>
                </a:solidFill>
                <a:latin typeface="Arial"/>
                <a:ea typeface="Arial"/>
                <a:cs typeface="Arial"/>
                <a:sym typeface="Arial"/>
              </a:rPr>
              <a:t>Documentation was comprehensive, installation was easy and utilisation was effortless.</a:t>
            </a:r>
          </a:p>
        </p:txBody>
      </p:sp>
      <p:sp>
        <p:nvSpPr>
          <p:cNvPr id="8" name="TextBox 8"/>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GUI</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a:stretch>
          </a:blipFill>
        </p:spPr>
        <p:txBody>
          <a:bodyPr/>
          <a:lstStyle/>
          <a:p>
            <a:endParaRPr lang="en-SG"/>
          </a:p>
        </p:txBody>
      </p:sp>
      <p:sp>
        <p:nvSpPr>
          <p:cNvPr id="3" name="TextBox 3"/>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Game Structure - Main Menu</a:t>
            </a:r>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5" name="TextBox 5"/>
          <p:cNvSpPr txBox="1"/>
          <p:nvPr/>
        </p:nvSpPr>
        <p:spPr>
          <a:xfrm>
            <a:off x="3134617" y="3239387"/>
            <a:ext cx="6935070" cy="4794885"/>
          </a:xfrm>
          <a:prstGeom prst="rect">
            <a:avLst/>
          </a:prstGeom>
        </p:spPr>
        <p:txBody>
          <a:bodyPr lIns="0" tIns="0" rIns="0" bIns="0" rtlCol="0" anchor="t">
            <a:spAutoFit/>
          </a:bodyPr>
          <a:lstStyle/>
          <a:p>
            <a:pPr marL="777243" lvl="1" indent="-388622" algn="l">
              <a:lnSpc>
                <a:spcPts val="4140"/>
              </a:lnSpc>
              <a:buFont typeface="Arial"/>
              <a:buChar char="•"/>
            </a:pPr>
            <a:r>
              <a:rPr lang="en-US" sz="3600">
                <a:solidFill>
                  <a:srgbClr val="003A58"/>
                </a:solidFill>
                <a:latin typeface="Arial"/>
                <a:ea typeface="Arial"/>
                <a:cs typeface="Arial"/>
                <a:sym typeface="Arial"/>
              </a:rPr>
              <a:t>InitTitleWords()</a:t>
            </a:r>
          </a:p>
          <a:p>
            <a:pPr marL="777243" lvl="1" indent="-388622" algn="l">
              <a:lnSpc>
                <a:spcPts val="4140"/>
              </a:lnSpc>
              <a:buFont typeface="Arial"/>
              <a:buChar char="•"/>
            </a:pPr>
            <a:r>
              <a:rPr lang="en-US" sz="3600">
                <a:solidFill>
                  <a:srgbClr val="003A58"/>
                </a:solidFill>
                <a:latin typeface="Arial"/>
                <a:ea typeface="Arial"/>
                <a:cs typeface="Arial"/>
                <a:sym typeface="Arial"/>
              </a:rPr>
              <a:t>InitSymbols()</a:t>
            </a:r>
          </a:p>
          <a:p>
            <a:pPr marL="777243" lvl="1" indent="-388622" algn="l">
              <a:lnSpc>
                <a:spcPts val="4140"/>
              </a:lnSpc>
              <a:buFont typeface="Arial"/>
              <a:buChar char="•"/>
            </a:pPr>
            <a:r>
              <a:rPr lang="en-US" sz="3600">
                <a:solidFill>
                  <a:srgbClr val="003A58"/>
                </a:solidFill>
                <a:latin typeface="Arial"/>
                <a:ea typeface="Arial"/>
                <a:cs typeface="Arial"/>
                <a:sym typeface="Arial"/>
              </a:rPr>
              <a:t>UpdateTitleWords()</a:t>
            </a:r>
          </a:p>
          <a:p>
            <a:pPr marL="777243" lvl="1" indent="-388622" algn="l">
              <a:lnSpc>
                <a:spcPts val="4140"/>
              </a:lnSpc>
              <a:buFont typeface="Arial"/>
              <a:buChar char="•"/>
            </a:pPr>
            <a:r>
              <a:rPr lang="en-US" sz="3600">
                <a:solidFill>
                  <a:srgbClr val="003A58"/>
                </a:solidFill>
                <a:latin typeface="Arial"/>
                <a:ea typeface="Arial"/>
                <a:cs typeface="Arial"/>
                <a:sym typeface="Arial"/>
              </a:rPr>
              <a:t>UpdateSymbols()</a:t>
            </a:r>
          </a:p>
          <a:p>
            <a:pPr marL="777243" lvl="1" indent="-388622" algn="l">
              <a:lnSpc>
                <a:spcPts val="4140"/>
              </a:lnSpc>
              <a:buFont typeface="Arial"/>
              <a:buChar char="•"/>
            </a:pPr>
            <a:r>
              <a:rPr lang="en-US" sz="3600">
                <a:solidFill>
                  <a:srgbClr val="003A58"/>
                </a:solidFill>
                <a:latin typeface="Arial"/>
                <a:ea typeface="Arial"/>
                <a:cs typeface="Arial"/>
                <a:sym typeface="Arial"/>
              </a:rPr>
              <a:t>DrawMenu()</a:t>
            </a:r>
          </a:p>
          <a:p>
            <a:pPr marL="777243" lvl="1" indent="-388622" algn="l">
              <a:lnSpc>
                <a:spcPts val="4140"/>
              </a:lnSpc>
              <a:buFont typeface="Arial"/>
              <a:buChar char="•"/>
            </a:pPr>
            <a:r>
              <a:rPr lang="en-US" sz="3600">
                <a:solidFill>
                  <a:srgbClr val="003A58"/>
                </a:solidFill>
                <a:latin typeface="Arial"/>
                <a:ea typeface="Arial"/>
                <a:cs typeface="Arial"/>
                <a:sym typeface="Arial"/>
              </a:rPr>
              <a:t>DrawButton()</a:t>
            </a:r>
          </a:p>
          <a:p>
            <a:pPr marL="777243" lvl="1" indent="-388622" algn="l">
              <a:lnSpc>
                <a:spcPts val="4140"/>
              </a:lnSpc>
              <a:buFont typeface="Arial"/>
              <a:buChar char="•"/>
            </a:pPr>
            <a:r>
              <a:rPr lang="en-US" sz="3600">
                <a:solidFill>
                  <a:srgbClr val="003A58"/>
                </a:solidFill>
                <a:latin typeface="Arial"/>
                <a:ea typeface="Arial"/>
                <a:cs typeface="Arial"/>
                <a:sym typeface="Arial"/>
              </a:rPr>
              <a:t>DrawTitleWords()</a:t>
            </a:r>
          </a:p>
          <a:p>
            <a:pPr marL="777243" lvl="1" indent="-388622" algn="l">
              <a:lnSpc>
                <a:spcPts val="4140"/>
              </a:lnSpc>
              <a:buFont typeface="Arial"/>
              <a:buChar char="•"/>
            </a:pPr>
            <a:r>
              <a:rPr lang="en-US" sz="3600">
                <a:solidFill>
                  <a:srgbClr val="003A58"/>
                </a:solidFill>
                <a:latin typeface="Arial"/>
                <a:ea typeface="Arial"/>
                <a:cs typeface="Arial"/>
                <a:sym typeface="Arial"/>
              </a:rPr>
              <a:t>DrawSymbols()</a:t>
            </a:r>
          </a:p>
          <a:p>
            <a:pPr marL="777243" lvl="1" indent="-388622" algn="l">
              <a:lnSpc>
                <a:spcPts val="4140"/>
              </a:lnSpc>
              <a:buFont typeface="Arial"/>
              <a:buChar char="•"/>
            </a:pPr>
            <a:r>
              <a:rPr lang="en-US" sz="3600">
                <a:solidFill>
                  <a:srgbClr val="003A58"/>
                </a:solidFill>
                <a:latin typeface="Arial"/>
                <a:ea typeface="Arial"/>
                <a:cs typeface="Arial"/>
                <a:sym typeface="Arial"/>
              </a:rPr>
              <a:t>Sound Effects</a:t>
            </a:r>
          </a:p>
        </p:txBody>
      </p:sp>
      <p:sp>
        <p:nvSpPr>
          <p:cNvPr id="6" name="Freeform 6"/>
          <p:cNvSpPr/>
          <p:nvPr/>
        </p:nvSpPr>
        <p:spPr>
          <a:xfrm>
            <a:off x="10349112" y="3296537"/>
            <a:ext cx="4503860" cy="4423476"/>
          </a:xfrm>
          <a:custGeom>
            <a:avLst/>
            <a:gdLst/>
            <a:ahLst/>
            <a:cxnLst/>
            <a:rect l="l" t="t" r="r" b="b"/>
            <a:pathLst>
              <a:path w="4503860" h="4423476">
                <a:moveTo>
                  <a:pt x="0" y="0"/>
                </a:moveTo>
                <a:lnTo>
                  <a:pt x="4503860" y="0"/>
                </a:lnTo>
                <a:lnTo>
                  <a:pt x="4503860" y="4423476"/>
                </a:lnTo>
                <a:lnTo>
                  <a:pt x="0" y="4423476"/>
                </a:lnTo>
                <a:lnTo>
                  <a:pt x="0" y="0"/>
                </a:lnTo>
                <a:close/>
              </a:path>
            </a:pathLst>
          </a:custGeom>
          <a:blipFill>
            <a:blip r:embed="rId5"/>
            <a:stretch>
              <a:fillRect t="-2278" b="-473"/>
            </a:stretch>
          </a:blipFill>
        </p:spPr>
        <p:txBody>
          <a:bodyPr/>
          <a:lstStyle/>
          <a:p>
            <a:endParaRPr lang="en-SG"/>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a:stretch>
          </a:blipFill>
        </p:spPr>
        <p:txBody>
          <a:bodyPr/>
          <a:lstStyle/>
          <a:p>
            <a:endParaRPr lang="en-SG"/>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SG"/>
          </a:p>
        </p:txBody>
      </p:sp>
      <p:sp>
        <p:nvSpPr>
          <p:cNvPr id="4" name="Freeform 4"/>
          <p:cNvSpPr/>
          <p:nvPr/>
        </p:nvSpPr>
        <p:spPr>
          <a:xfrm>
            <a:off x="10567448" y="4252608"/>
            <a:ext cx="2825594" cy="2825594"/>
          </a:xfrm>
          <a:custGeom>
            <a:avLst/>
            <a:gdLst/>
            <a:ahLst/>
            <a:cxnLst/>
            <a:rect l="l" t="t" r="r" b="b"/>
            <a:pathLst>
              <a:path w="2825594" h="2825594">
                <a:moveTo>
                  <a:pt x="0" y="0"/>
                </a:moveTo>
                <a:lnTo>
                  <a:pt x="2825593" y="0"/>
                </a:lnTo>
                <a:lnTo>
                  <a:pt x="2825593" y="2825593"/>
                </a:lnTo>
                <a:lnTo>
                  <a:pt x="0" y="2825593"/>
                </a:lnTo>
                <a:lnTo>
                  <a:pt x="0" y="0"/>
                </a:lnTo>
                <a:close/>
              </a:path>
            </a:pathLst>
          </a:custGeom>
          <a:blipFill>
            <a:blip r:embed="rId5"/>
            <a:stretch>
              <a:fillRect/>
            </a:stretch>
          </a:blipFill>
        </p:spPr>
        <p:txBody>
          <a:bodyPr/>
          <a:lstStyle/>
          <a:p>
            <a:endParaRPr lang="en-SG"/>
          </a:p>
        </p:txBody>
      </p:sp>
      <p:sp>
        <p:nvSpPr>
          <p:cNvPr id="5" name="Freeform 5"/>
          <p:cNvSpPr/>
          <p:nvPr/>
        </p:nvSpPr>
        <p:spPr>
          <a:xfrm>
            <a:off x="13864371" y="4252608"/>
            <a:ext cx="2830327" cy="2825594"/>
          </a:xfrm>
          <a:custGeom>
            <a:avLst/>
            <a:gdLst/>
            <a:ahLst/>
            <a:cxnLst/>
            <a:rect l="l" t="t" r="r" b="b"/>
            <a:pathLst>
              <a:path w="2830327" h="2825594">
                <a:moveTo>
                  <a:pt x="0" y="0"/>
                </a:moveTo>
                <a:lnTo>
                  <a:pt x="2830327" y="0"/>
                </a:lnTo>
                <a:lnTo>
                  <a:pt x="2830327" y="2825593"/>
                </a:lnTo>
                <a:lnTo>
                  <a:pt x="0" y="2825593"/>
                </a:lnTo>
                <a:lnTo>
                  <a:pt x="0" y="0"/>
                </a:lnTo>
                <a:close/>
              </a:path>
            </a:pathLst>
          </a:custGeom>
          <a:blipFill>
            <a:blip r:embed="rId6"/>
            <a:stretch>
              <a:fillRect/>
            </a:stretch>
          </a:blipFill>
        </p:spPr>
        <p:txBody>
          <a:bodyPr/>
          <a:lstStyle/>
          <a:p>
            <a:endParaRPr lang="en-SG"/>
          </a:p>
        </p:txBody>
      </p:sp>
      <p:sp>
        <p:nvSpPr>
          <p:cNvPr id="8" name="TextBox 8"/>
          <p:cNvSpPr txBox="1"/>
          <p:nvPr/>
        </p:nvSpPr>
        <p:spPr>
          <a:xfrm>
            <a:off x="3915279" y="990600"/>
            <a:ext cx="13633500" cy="673608"/>
          </a:xfrm>
          <a:prstGeom prst="rect">
            <a:avLst/>
          </a:prstGeom>
        </p:spPr>
        <p:txBody>
          <a:bodyPr lIns="0" tIns="0" rIns="0" bIns="0" rtlCol="0" anchor="t">
            <a:spAutoFit/>
          </a:bodyPr>
          <a:lstStyle/>
          <a:p>
            <a:pPr algn="l">
              <a:lnSpc>
                <a:spcPts val="4536"/>
              </a:lnSpc>
            </a:pPr>
            <a:r>
              <a:rPr lang="en-US" sz="4200" b="1">
                <a:solidFill>
                  <a:srgbClr val="003A58"/>
                </a:solidFill>
                <a:latin typeface="Arial Bold"/>
                <a:ea typeface="Arial Bold"/>
                <a:cs typeface="Arial Bold"/>
                <a:sym typeface="Arial Bold"/>
              </a:rPr>
              <a:t>Game Structure - Game Interface</a:t>
            </a:r>
          </a:p>
        </p:txBody>
      </p:sp>
      <p:sp>
        <p:nvSpPr>
          <p:cNvPr id="9" name="TextBox 9"/>
          <p:cNvSpPr txBox="1"/>
          <p:nvPr/>
        </p:nvSpPr>
        <p:spPr>
          <a:xfrm>
            <a:off x="3161048" y="4152072"/>
            <a:ext cx="6935070" cy="2998089"/>
          </a:xfrm>
          <a:prstGeom prst="rect">
            <a:avLst/>
          </a:prstGeom>
        </p:spPr>
        <p:txBody>
          <a:bodyPr lIns="0" tIns="0" rIns="0" bIns="0" rtlCol="0" anchor="t">
            <a:spAutoFit/>
          </a:bodyPr>
          <a:lstStyle/>
          <a:p>
            <a:pPr marL="777243" lvl="1" indent="-388622" algn="l">
              <a:lnSpc>
                <a:spcPts val="3888"/>
              </a:lnSpc>
              <a:buFont typeface="Arial"/>
              <a:buChar char="•"/>
            </a:pPr>
            <a:r>
              <a:rPr lang="en-US" sz="3600">
                <a:solidFill>
                  <a:srgbClr val="003A58"/>
                </a:solidFill>
                <a:latin typeface="Arial"/>
                <a:ea typeface="Arial"/>
                <a:cs typeface="Arial"/>
                <a:sym typeface="Arial"/>
              </a:rPr>
              <a:t>InitGame()</a:t>
            </a:r>
          </a:p>
          <a:p>
            <a:pPr marL="777243" lvl="1" indent="-388622" algn="l">
              <a:lnSpc>
                <a:spcPts val="3888"/>
              </a:lnSpc>
              <a:buFont typeface="Arial"/>
              <a:buChar char="•"/>
            </a:pPr>
            <a:r>
              <a:rPr lang="en-US" sz="3600">
                <a:solidFill>
                  <a:srgbClr val="003A58"/>
                </a:solidFill>
                <a:latin typeface="Arial"/>
                <a:ea typeface="Arial"/>
                <a:cs typeface="Arial"/>
                <a:sym typeface="Arial"/>
              </a:rPr>
              <a:t>DrawGame()</a:t>
            </a:r>
          </a:p>
          <a:p>
            <a:pPr marL="777243" lvl="1" indent="-388622" algn="l">
              <a:lnSpc>
                <a:spcPts val="3888"/>
              </a:lnSpc>
              <a:buFont typeface="Arial"/>
              <a:buChar char="•"/>
            </a:pPr>
            <a:r>
              <a:rPr lang="en-US" sz="3600">
                <a:solidFill>
                  <a:srgbClr val="003A58"/>
                </a:solidFill>
                <a:latin typeface="Arial"/>
                <a:ea typeface="Arial"/>
                <a:cs typeface="Arial"/>
                <a:sym typeface="Arial"/>
              </a:rPr>
              <a:t>UpdateGame()</a:t>
            </a:r>
          </a:p>
          <a:p>
            <a:pPr marL="777243" lvl="1" indent="-388622" algn="l">
              <a:lnSpc>
                <a:spcPts val="3888"/>
              </a:lnSpc>
              <a:buFont typeface="Arial"/>
              <a:buChar char="•"/>
            </a:pPr>
            <a:r>
              <a:rPr lang="en-US" sz="3600">
                <a:solidFill>
                  <a:srgbClr val="003A58"/>
                </a:solidFill>
                <a:latin typeface="Arial"/>
                <a:ea typeface="Arial"/>
                <a:cs typeface="Arial"/>
                <a:sym typeface="Arial"/>
              </a:rPr>
              <a:t>UpdateGameOver()</a:t>
            </a:r>
          </a:p>
          <a:p>
            <a:pPr marL="777243" lvl="1" indent="-388622" algn="l">
              <a:lnSpc>
                <a:spcPts val="3888"/>
              </a:lnSpc>
              <a:buFont typeface="Arial"/>
              <a:buChar char="•"/>
            </a:pPr>
            <a:r>
              <a:rPr lang="en-US" sz="3600">
                <a:solidFill>
                  <a:srgbClr val="003A58"/>
                </a:solidFill>
                <a:latin typeface="Arial"/>
                <a:ea typeface="Arial"/>
                <a:cs typeface="Arial"/>
                <a:sym typeface="Arial"/>
              </a:rPr>
              <a:t>HandleButtonHover()</a:t>
            </a:r>
          </a:p>
          <a:p>
            <a:pPr marL="777243" lvl="1" indent="-388622" algn="l">
              <a:lnSpc>
                <a:spcPts val="3888"/>
              </a:lnSpc>
              <a:buFont typeface="Arial"/>
              <a:buChar char="•"/>
            </a:pPr>
            <a:r>
              <a:rPr lang="en-US" sz="3600">
                <a:solidFill>
                  <a:srgbClr val="003A58"/>
                </a:solidFill>
                <a:latin typeface="Arial"/>
                <a:ea typeface="Arial"/>
                <a:cs typeface="Arial"/>
                <a:sym typeface="Arial"/>
              </a:rPr>
              <a:t>RandomizeStartingPlayer()</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6135</Words>
  <Application>Microsoft Office PowerPoint</Application>
  <PresentationFormat>Custom</PresentationFormat>
  <Paragraphs>915</Paragraphs>
  <Slides>53</Slides>
  <Notes>53</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Calibri</vt:lpstr>
      <vt:lpstr>Roboto</vt:lpstr>
      <vt:lpstr>Arial Italics</vt:lpstr>
      <vt:lpstr>Roboto Bold</vt:lpstr>
      <vt:lpstr>Arial Bold Italics</vt:lpstr>
      <vt:lpstr>Arial Bold</vt:lpstr>
      <vt:lpstr>Canva Sans Bold</vt:lpstr>
      <vt:lpstr>Arial</vt:lpstr>
      <vt:lpstr>Arimo</vt:lpstr>
      <vt:lpstr>Gagalin</vt:lpstr>
      <vt:lpstr>Arimo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CSC1103_GRP8_Mini_Project_2024_Slides</dc:title>
  <cp:lastModifiedBy>TAN BING KUN TERENCE</cp:lastModifiedBy>
  <cp:revision>2</cp:revision>
  <dcterms:created xsi:type="dcterms:W3CDTF">2006-08-16T00:00:00Z</dcterms:created>
  <dcterms:modified xsi:type="dcterms:W3CDTF">2024-11-27T14:09:42Z</dcterms:modified>
  <dc:identifier>DAGXRfG91zw</dc:identifier>
</cp:coreProperties>
</file>